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8bcfd5e387a49b2" /><Relationship Type="http://schemas.openxmlformats.org/officeDocument/2006/relationships/extended-properties" Target="/docProps/app.xml" Id="R29b77a2ffb1e4bb0" /><Relationship Type="http://schemas.openxmlformats.org/officeDocument/2006/relationships/officeDocument" Target="/ppt/presentation.xml" Id="R300b2907a45d4fae" /></Relationships>
</file>

<file path=ppt/presentation.xml><?xml version="1.0" encoding="utf-8"?>
<p:presentation xmlns:p="http://schemas.openxmlformats.org/presentationml/2006/main">
  <p:sldMasterIdLst>
    <p:sldMasterId xmlns:r="http://schemas.openxmlformats.org/officeDocument/2006/relationships" id="2147483648" r:id="R6c980cd8276d4a36"/>
  </p:sldMasterIdLst>
  <p:notesMasterIdLst>
    <p:notesMasterId xmlns:r="http://schemas.openxmlformats.org/officeDocument/2006/relationships" r:id="R5fe358614a0846da"/>
  </p:notesMasterIdLst>
  <p:sldIdLst>
    <p:sldId xmlns:r="http://schemas.openxmlformats.org/officeDocument/2006/relationships" id="256" r:id="R8dd79308f93b4205"/>
    <p:sldId xmlns:r="http://schemas.openxmlformats.org/officeDocument/2006/relationships" id="257" r:id="Rc3c81b106aaa473a"/>
    <p:sldId xmlns:r="http://schemas.openxmlformats.org/officeDocument/2006/relationships" id="258" r:id="Rdb8e67a852f248f7"/>
    <p:sldId xmlns:r="http://schemas.openxmlformats.org/officeDocument/2006/relationships" id="259" r:id="R639a2450054c4c64"/>
    <p:sldId xmlns:r="http://schemas.openxmlformats.org/officeDocument/2006/relationships" id="260" r:id="R632be0a082074ed3"/>
    <p:sldId xmlns:r="http://schemas.openxmlformats.org/officeDocument/2006/relationships" id="261" r:id="Ra1c4f3cfd02f4059"/>
    <p:sldId xmlns:r="http://schemas.openxmlformats.org/officeDocument/2006/relationships" id="262" r:id="R6472e24ec56344a2"/>
    <p:sldId xmlns:r="http://schemas.openxmlformats.org/officeDocument/2006/relationships" id="263" r:id="R87e42f7423b6483d"/>
    <p:sldId xmlns:r="http://schemas.openxmlformats.org/officeDocument/2006/relationships" id="264" r:id="Ra8e329ce6ecf4369"/>
    <p:sldId xmlns:r="http://schemas.openxmlformats.org/officeDocument/2006/relationships" id="265" r:id="Rdfe97d71d43c4e8c"/>
    <p:sldId xmlns:r="http://schemas.openxmlformats.org/officeDocument/2006/relationships" id="266" r:id="R09a26b587e04456b"/>
    <p:sldId xmlns:r="http://schemas.openxmlformats.org/officeDocument/2006/relationships" id="267" r:id="R893b2cec5d5d42a8"/>
    <p:sldId xmlns:r="http://schemas.openxmlformats.org/officeDocument/2006/relationships" id="268" r:id="R0f4d3b680f1d47ca"/>
    <p:sldId xmlns:r="http://schemas.openxmlformats.org/officeDocument/2006/relationships" id="269" r:id="R9d5a246ed0394423"/>
    <p:sldId xmlns:r="http://schemas.openxmlformats.org/officeDocument/2006/relationships" id="270" r:id="R12aee87dcc294057"/>
    <p:sldId xmlns:r="http://schemas.openxmlformats.org/officeDocument/2006/relationships" id="271" r:id="Refba4e164cea44fd"/>
    <p:sldId xmlns:r="http://schemas.openxmlformats.org/officeDocument/2006/relationships" id="272" r:id="R6c0d9bd15b4c4e55"/>
    <p:sldId xmlns:r="http://schemas.openxmlformats.org/officeDocument/2006/relationships" id="273" r:id="R7b8e64d777bf404c"/>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85dea1edf4e4852" /><Relationship Type="http://schemas.openxmlformats.org/officeDocument/2006/relationships/slideMaster" Target="/ppt/slideMasters/slideMaster1.xml" Id="R6c980cd8276d4a36" /><Relationship Type="http://schemas.openxmlformats.org/officeDocument/2006/relationships/notesMaster" Target="/ppt/notesMasters/notesMaster1.xml" Id="R5fe358614a0846da" /><Relationship Type="http://schemas.openxmlformats.org/officeDocument/2006/relationships/presProps" Target="/ppt/presProps.xml" Id="R24d3156c701745e4" /><Relationship Type="http://schemas.openxmlformats.org/officeDocument/2006/relationships/tableStyles" Target="/ppt/tableStyles.xml" Id="R819d59a3132a4be2" /><Relationship Type="http://schemas.openxmlformats.org/officeDocument/2006/relationships/slide" Target="/ppt/slides/slide1.xml" Id="R8dd79308f93b4205" /><Relationship Type="http://schemas.openxmlformats.org/officeDocument/2006/relationships/slide" Target="/ppt/slides/slide2.xml" Id="Rc3c81b106aaa473a" /><Relationship Type="http://schemas.openxmlformats.org/officeDocument/2006/relationships/slide" Target="/ppt/slides/slide3.xml" Id="Rdb8e67a852f248f7" /><Relationship Type="http://schemas.openxmlformats.org/officeDocument/2006/relationships/slide" Target="/ppt/slides/slide4.xml" Id="R639a2450054c4c64" /><Relationship Type="http://schemas.openxmlformats.org/officeDocument/2006/relationships/slide" Target="/ppt/slides/slide5.xml" Id="R632be0a082074ed3" /><Relationship Type="http://schemas.openxmlformats.org/officeDocument/2006/relationships/slide" Target="/ppt/slides/slide6.xml" Id="Ra1c4f3cfd02f4059" /><Relationship Type="http://schemas.openxmlformats.org/officeDocument/2006/relationships/slide" Target="/ppt/slides/slide7.xml" Id="R6472e24ec56344a2" /><Relationship Type="http://schemas.openxmlformats.org/officeDocument/2006/relationships/slide" Target="/ppt/slides/slide8.xml" Id="R87e42f7423b6483d" /><Relationship Type="http://schemas.openxmlformats.org/officeDocument/2006/relationships/slide" Target="/ppt/slides/slide9.xml" Id="Ra8e329ce6ecf4369" /><Relationship Type="http://schemas.openxmlformats.org/officeDocument/2006/relationships/slide" Target="/ppt/slides/slide10.xml" Id="Rdfe97d71d43c4e8c" /><Relationship Type="http://schemas.openxmlformats.org/officeDocument/2006/relationships/slide" Target="/ppt/slides/slide11.xml" Id="R09a26b587e04456b" /><Relationship Type="http://schemas.openxmlformats.org/officeDocument/2006/relationships/slide" Target="/ppt/slides/slide12.xml" Id="R893b2cec5d5d42a8" /><Relationship Type="http://schemas.openxmlformats.org/officeDocument/2006/relationships/slide" Target="/ppt/slides/slide13.xml" Id="R0f4d3b680f1d47ca" /><Relationship Type="http://schemas.openxmlformats.org/officeDocument/2006/relationships/slide" Target="/ppt/slides/slide14.xml" Id="R9d5a246ed0394423" /><Relationship Type="http://schemas.openxmlformats.org/officeDocument/2006/relationships/slide" Target="/ppt/slides/slide15.xml" Id="R12aee87dcc294057" /><Relationship Type="http://schemas.openxmlformats.org/officeDocument/2006/relationships/slide" Target="/ppt/slides/slide16.xml" Id="Refba4e164cea44fd" /><Relationship Type="http://schemas.openxmlformats.org/officeDocument/2006/relationships/slide" Target="/ppt/slides/slide17.xml" Id="R6c0d9bd15b4c4e55" /><Relationship Type="http://schemas.openxmlformats.org/officeDocument/2006/relationships/slide" Target="/ppt/slides/slide18.xml" Id="R7b8e64d777bf40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b2d257bc604b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d62928e646948a0" /><Relationship Type="http://schemas.openxmlformats.org/officeDocument/2006/relationships/notesMaster" Target="/ppt/notesMasters/notesMaster1.xml" Id="R886d0af49dec48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5f5d12a7cd24b4e" /><Relationship Type="http://schemas.openxmlformats.org/officeDocument/2006/relationships/notesMaster" Target="/ppt/notesMasters/notesMaster1.xml" Id="Rb741678dcb7d4e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4e0ead94e44f29" /><Relationship Type="http://schemas.openxmlformats.org/officeDocument/2006/relationships/notesMaster" Target="/ppt/notesMasters/notesMaster1.xml" Id="R1d397da79af84d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da722a90724999" /><Relationship Type="http://schemas.openxmlformats.org/officeDocument/2006/relationships/notesMaster" Target="/ppt/notesMasters/notesMaster1.xml" Id="Rd0615acfd9804d7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2455ff5f074891" /><Relationship Type="http://schemas.openxmlformats.org/officeDocument/2006/relationships/notesMaster" Target="/ppt/notesMasters/notesMaster1.xml" Id="Rb734ba37bdf948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ac8507d9a142cb" /><Relationship Type="http://schemas.openxmlformats.org/officeDocument/2006/relationships/notesMaster" Target="/ppt/notesMasters/notesMaster1.xml" Id="R644d9bb3f56044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aa7f37268334472" /><Relationship Type="http://schemas.openxmlformats.org/officeDocument/2006/relationships/notesMaster" Target="/ppt/notesMasters/notesMaster1.xml" Id="Rcd8d7ed342274a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67920ba3ea431c" /><Relationship Type="http://schemas.openxmlformats.org/officeDocument/2006/relationships/notesMaster" Target="/ppt/notesMasters/notesMaster1.xml" Id="R84c194f3071b43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2d00b0cdaa4e4b" /><Relationship Type="http://schemas.openxmlformats.org/officeDocument/2006/relationships/notesMaster" Target="/ppt/notesMasters/notesMaster1.xml" Id="R2f7e629f54284c8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8d20e25cbf24f66" /><Relationship Type="http://schemas.openxmlformats.org/officeDocument/2006/relationships/notesMaster" Target="/ppt/notesMasters/notesMaster1.xml" Id="R3237d8e389de42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5cd029060d41ba" /><Relationship Type="http://schemas.openxmlformats.org/officeDocument/2006/relationships/notesMaster" Target="/ppt/notesMasters/notesMaster1.xml" Id="R71963795ef464b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1cc42480a4e4383" /><Relationship Type="http://schemas.openxmlformats.org/officeDocument/2006/relationships/notesMaster" Target="/ppt/notesMasters/notesMaster1.xml" Id="Rb9524a92c1634b2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54945164e5148b8" /><Relationship Type="http://schemas.openxmlformats.org/officeDocument/2006/relationships/notesMaster" Target="/ppt/notesMasters/notesMaster1.xml" Id="R9b4adacb203e4fc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36870c84b0494a" /><Relationship Type="http://schemas.openxmlformats.org/officeDocument/2006/relationships/notesMaster" Target="/ppt/notesMasters/notesMaster1.xml" Id="R918c62e3695c43a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f3b550e8ed84dfd" /><Relationship Type="http://schemas.openxmlformats.org/officeDocument/2006/relationships/notesMaster" Target="/ppt/notesMasters/notesMaster1.xml" Id="R3231f7b1c7dd4e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d82f7f06b1141bf" /><Relationship Type="http://schemas.openxmlformats.org/officeDocument/2006/relationships/notesMaster" Target="/ppt/notesMasters/notesMaster1.xml" Id="Rbf16e9151220447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9ee73ead46c4ae1" /><Relationship Type="http://schemas.openxmlformats.org/officeDocument/2006/relationships/notesMaster" Target="/ppt/notesMasters/notesMaster1.xml" Id="R6a667edd177d495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f4b9a1467d24d9e" /><Relationship Type="http://schemas.openxmlformats.org/officeDocument/2006/relationships/notesMaster" Target="/ppt/notesMasters/notesMaster1.xml" Id="R03029f316e9f46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intended shared-work system. Compatible harnesses and scoped credentials are still required.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design problems motivating the work. External access, reusable code and persistent coordination complement model training.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proposal is a shared noun and verb contract across tools and harnesses. It does not claim that all existing models or frameworks lack memory, planning or learning.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Nouns and verbs are the core. Workers perform ordinary domain reasoning. The server coordinates scoped storage and actions. Authorized infrastructure actions are also described as nouns and verbs, with explicit runtime-placement exceptions. Telemetry is evidence, not proof of improvement.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Only nouns, verbs, limited infrastructure and surfaces. Seed packs bundle nouns and verbs. Project is a convenient human grouping, not another primitive. Server location never exempts an action from permissions.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illustrates the planned motion-as-code workflow. It is not a receipt proving completed autonomous video production or universal real-time discovery.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corrected ten-process Pi wave completed 10/10 with 20 proposals across 5 themes. One recorded provider disconnect had unknown usage and one malformed submission was corrected. The 100-client wave was protocol traffic under one scoped principal, not 100 native harnesses or independent accounts. It had 0 HTTP 429 and expected 99 HTTP 409 competing-write losers. Every claim reported zero wait/window 32, so live pressure adaptation was not triggered. Seven harnesses passed different narrow tests across separate runs: OpenCode, Pi, Hermes, Muse Code, nanoMuse, OpenClaw and Claude Code. The earlier 14-attempt matrix contained 6 passes; later Claude coverage is separate. Zero model calls refers only to deterministic compiled-recipe execution.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product site to obtain an agent brief and configure a compatible connector with scoped permissions. Local setup requires the repository prerequisites. Current service health does not establish that every workflow is publicly ready.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appendix separates architecture, demonstrated tests, proposed workflows and outstanding evaluation.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Retrieval supplies context. Middleware may implement retrieval, typed shortcuts, routing, accounting and response validation. A RAG application can also add these features. Compatibility, permissions and rollout remain scoped; general shim activation and rollback are unfinished.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lease and receipt path is tested. Separate attempts can intentionally share a brief, preserving distinct outputs. Leases fence stale submissions, not every possible external side effect.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Surfaces are entry points. Packs are noun and verb bundles. Local deterministic Kothar and Kinema worker lifecycles passed, but this is not universal hosted pack admission.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cards show planned or developing procedures. A general daily research collector, newsletter mailbox and automatic benchmark refresh are not activated.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lifecycle and synthetic load paths are tested. Similar-work and learner source were merged in concurrent work. That merge does not establish useful recommendations, live observation HTTP integration or better models. Training evidence must identify the exact pretrained base, split, held-out tasks, inference artifacts and outcome.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frozen synthetic evaluation design. The paused synthetic sweep has no usable comparison. Calibration 24/24 stopped incomplete at an 800-token allowance. The scored trace recorded 96 starts and 92 terminal responses: 91 incomplete and one completed. The only A0 run artifact covers 72 cases, with 71 errors and one route. There is no completed two-run comparison or scoreboard. Legal evidence has an explicit source and date. The system requires human review of serious conclusions and must preserve benign explanations and uncertainty.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Memory, routing and training are separate worker-executed experiments. The earlier CPU/GPU smoke used a randomly initialized tiny Llama architecture and proved plumbing only. Later worker receipts report four completed Llama 1B rounds and a partial next round, with no Llama 3B run directory. A pinned Glimmer 30B experiment completed four QLoRA steps and a saved-adapter reload, but both scoring stages failed on a helper row_format mismatch. These later receipts were inventoried, not independently rescored for quality, contamination or local adapter correctness. No automatic model admission is justified by ratings or loss alone.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Muse Code has a recorded narrow native lifecycle pass. Spark/Wonder investigations have no completed usable comparison. Llama 1B worker rounds and the Glimmer four-step experiment ran, but no useful gain is established. No 3B run was found. Glimmer scoring failed and captioning remains planned. API access is not GPU training capacity.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Preserve failures, unknown usage and the difference between source checks, local workerd tests, hosted health, native harness lifecycles and useful task quality. Health endpoints alone do not qualify the full feature path. Sources and dated limitations: https://github.com/ta-amps/agora/blob/main/docs/status.md ; https://github.com/ta-amps/agora/blob/main/evidence/training-and-community-2026-10-29.json . Snapshot: October 29, 2026. New experimental work is labeled separately from demonstrated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9d7fc5534749e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da3ea3a9bba4c8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4b2ab48aec44c3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da865674032494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b14f383557c465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0b88c98bfc746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7D72A40-BB81-483E-9A72-661C91E4FA4D}"/>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7200" b="1">
                <a:solidFill>
                  <a:schemeClr val="tx1"/>
                </a:solidFill>
                <a:latin typeface="+mj-lt"/>
                <a:ea typeface="+mj-lt"/>
                <a:cs typeface="+mj-lt"/>
              </a:defRPr>
            </a:defPPr>
            <a:lvl1pPr marL="0" indent="0" algn="ctr">
              <a:lnSpc>
                <a:spcPct val="110000"/>
              </a:lnSpc>
              <a:spcBef>
                <a:spcPts val="0"/>
              </a:spcBef>
              <a:spcAft>
                <a:spcPts val="0"/>
              </a:spcAft>
              <a:buNone/>
              <a:defRPr sz="7200" b="1">
                <a:solidFill>
                  <a:schemeClr val="tx1"/>
                </a:solidFill>
                <a:latin typeface="+mj-lt"/>
                <a:ea typeface="+mj-lt"/>
                <a:cs typeface="+mj-lt"/>
              </a:defRPr>
            </a:lvl1pPr>
            <a:lvl2pPr marL="0" indent="0" algn="ctr">
              <a:lnSpc>
                <a:spcPct val="110000"/>
              </a:lnSpc>
              <a:spcBef>
                <a:spcPts val="0"/>
              </a:spcBef>
              <a:spcAft>
                <a:spcPts val="0"/>
              </a:spcAft>
              <a:buNone/>
              <a:defRPr sz="7200" b="1">
                <a:solidFill>
                  <a:schemeClr val="tx1"/>
                </a:solidFill>
                <a:latin typeface="+mj-lt"/>
                <a:ea typeface="+mj-lt"/>
                <a:cs typeface="+mj-lt"/>
              </a:defRPr>
            </a:lvl2pPr>
            <a:lvl3pPr marL="0" indent="0" algn="ctr">
              <a:lnSpc>
                <a:spcPct val="110000"/>
              </a:lnSpc>
              <a:spcBef>
                <a:spcPts val="0"/>
              </a:spcBef>
              <a:spcAft>
                <a:spcPts val="0"/>
              </a:spcAft>
              <a:buNone/>
              <a:defRPr sz="7200" b="1">
                <a:solidFill>
                  <a:schemeClr val="tx1"/>
                </a:solidFill>
                <a:latin typeface="+mj-lt"/>
                <a:ea typeface="+mj-lt"/>
                <a:cs typeface="+mj-lt"/>
              </a:defRPr>
            </a:lvl3pPr>
            <a:lvl4pPr marL="0" indent="0" algn="ctr">
              <a:lnSpc>
                <a:spcPct val="110000"/>
              </a:lnSpc>
              <a:spcBef>
                <a:spcPts val="0"/>
              </a:spcBef>
              <a:spcAft>
                <a:spcPts val="0"/>
              </a:spcAft>
              <a:buNone/>
              <a:defRPr sz="7200" b="1">
                <a:solidFill>
                  <a:schemeClr val="tx1"/>
                </a:solidFill>
                <a:latin typeface="+mj-lt"/>
                <a:ea typeface="+mj-lt"/>
                <a:cs typeface="+mj-lt"/>
              </a:defRPr>
            </a:lvl4pPr>
            <a:lvl5pPr marL="0" indent="0" algn="ctr">
              <a:lnSpc>
                <a:spcPct val="110000"/>
              </a:lnSpc>
              <a:spcBef>
                <a:spcPts val="0"/>
              </a:spcBef>
              <a:spcAft>
                <a:spcPts val="0"/>
              </a:spcAft>
              <a:buNone/>
              <a:defRPr sz="7200" b="1">
                <a:solidFill>
                  <a:schemeClr val="tx1"/>
                </a:solidFill>
                <a:latin typeface="+mj-lt"/>
                <a:ea typeface="+mj-lt"/>
                <a:cs typeface="+mj-lt"/>
              </a:defRPr>
            </a:lvl5pPr>
            <a:lvl6pPr marL="0" indent="0" algn="ctr">
              <a:lnSpc>
                <a:spcPct val="110000"/>
              </a:lnSpc>
              <a:spcBef>
                <a:spcPts val="0"/>
              </a:spcBef>
              <a:spcAft>
                <a:spcPts val="0"/>
              </a:spcAft>
              <a:buNone/>
              <a:defRPr sz="7200" b="1">
                <a:solidFill>
                  <a:schemeClr val="tx1"/>
                </a:solidFill>
                <a:latin typeface="+mj-lt"/>
                <a:ea typeface="+mj-lt"/>
                <a:cs typeface="+mj-lt"/>
              </a:defRPr>
            </a:lvl6pPr>
            <a:lvl7pPr marL="0" indent="0" algn="ctr">
              <a:lnSpc>
                <a:spcPct val="110000"/>
              </a:lnSpc>
              <a:spcBef>
                <a:spcPts val="0"/>
              </a:spcBef>
              <a:spcAft>
                <a:spcPts val="0"/>
              </a:spcAft>
              <a:buNone/>
              <a:defRPr sz="7200" b="1">
                <a:solidFill>
                  <a:schemeClr val="tx1"/>
                </a:solidFill>
                <a:latin typeface="+mj-lt"/>
                <a:ea typeface="+mj-lt"/>
                <a:cs typeface="+mj-lt"/>
              </a:defRPr>
            </a:lvl7pPr>
            <a:lvl8pPr marL="0" indent="0" algn="ctr">
              <a:lnSpc>
                <a:spcPct val="110000"/>
              </a:lnSpc>
              <a:spcBef>
                <a:spcPts val="0"/>
              </a:spcBef>
              <a:spcAft>
                <a:spcPts val="0"/>
              </a:spcAft>
              <a:buNone/>
              <a:defRPr sz="7200" b="1">
                <a:solidFill>
                  <a:schemeClr val="tx1"/>
                </a:solidFill>
                <a:latin typeface="+mj-lt"/>
                <a:ea typeface="+mj-lt"/>
                <a:cs typeface="+mj-lt"/>
              </a:defRPr>
            </a:lvl8pPr>
            <a:lvl9pPr marL="0" indent="0" algn="ctr">
              <a:lnSpc>
                <a:spcPct val="110000"/>
              </a:lnSpc>
              <a:spcBef>
                <a:spcPts val="0"/>
              </a:spcBef>
              <a:spcAft>
                <a:spcPts val="0"/>
              </a:spcAft>
              <a:buNone/>
              <a:defRPr sz="72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B463CD3-59F9-46F4-B309-1CF5C1B9CFDC}"/>
              </a:ext>
            </a:extLst>
          </p:cNvPr>
          <p:cNvSpPr>
            <a:spLocks xmlns:a="http://schemas.openxmlformats.org/drawingml/2006/main" noGrp="1"/>
          </p:cNvSpPr>
          <p:nvPr>
            <p:ph type="subTitle" idx="1"/>
          </p:nvPr>
        </p:nvSpPr>
        <p:spPr>
          <a:xfrm xmlns:a="http://schemas.openxmlformats.org/drawingml/2006/main">
            <a:off x="2743200" y="5657850"/>
            <a:ext cx="12801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150" b="0">
                <a:solidFill>
                  <a:schemeClr val="tx1"/>
                </a:solidFill>
                <a:latin typeface="+mn-lt"/>
                <a:ea typeface="+mn-lt"/>
                <a:cs typeface="+mn-lt"/>
              </a:defRPr>
            </a:defPPr>
            <a:lvl1pPr marL="0" indent="0" algn="ctr">
              <a:lnSpc>
                <a:spcPct val="110000"/>
              </a:lnSpc>
              <a:spcBef>
                <a:spcPts val="0"/>
              </a:spcBef>
              <a:spcAft>
                <a:spcPts val="0"/>
              </a:spcAft>
              <a:buNone/>
              <a:defRPr sz="3150" b="0">
                <a:solidFill>
                  <a:schemeClr val="tx1"/>
                </a:solidFill>
                <a:latin typeface="+mn-lt"/>
                <a:ea typeface="+mn-lt"/>
                <a:cs typeface="+mn-lt"/>
              </a:defRPr>
            </a:lvl1pPr>
            <a:lvl2pPr marL="0" indent="0" algn="ctr">
              <a:lnSpc>
                <a:spcPct val="110000"/>
              </a:lnSpc>
              <a:spcBef>
                <a:spcPts val="0"/>
              </a:spcBef>
              <a:spcAft>
                <a:spcPts val="0"/>
              </a:spcAft>
              <a:buNone/>
              <a:defRPr sz="3150" b="0">
                <a:solidFill>
                  <a:schemeClr val="tx1"/>
                </a:solidFill>
                <a:latin typeface="+mn-lt"/>
                <a:ea typeface="+mn-lt"/>
                <a:cs typeface="+mn-lt"/>
              </a:defRPr>
            </a:lvl2pPr>
            <a:lvl3pPr marL="0" indent="0" algn="ctr">
              <a:lnSpc>
                <a:spcPct val="110000"/>
              </a:lnSpc>
              <a:spcBef>
                <a:spcPts val="0"/>
              </a:spcBef>
              <a:spcAft>
                <a:spcPts val="0"/>
              </a:spcAft>
              <a:buNone/>
              <a:defRPr sz="3150" b="0">
                <a:solidFill>
                  <a:schemeClr val="tx1"/>
                </a:solidFill>
                <a:latin typeface="+mn-lt"/>
                <a:ea typeface="+mn-lt"/>
                <a:cs typeface="+mn-lt"/>
              </a:defRPr>
            </a:lvl3pPr>
            <a:lvl4pPr marL="0" indent="0" algn="ctr">
              <a:lnSpc>
                <a:spcPct val="110000"/>
              </a:lnSpc>
              <a:spcBef>
                <a:spcPts val="0"/>
              </a:spcBef>
              <a:spcAft>
                <a:spcPts val="0"/>
              </a:spcAft>
              <a:buNone/>
              <a:defRPr sz="3150" b="0">
                <a:solidFill>
                  <a:schemeClr val="tx1"/>
                </a:solidFill>
                <a:latin typeface="+mn-lt"/>
                <a:ea typeface="+mn-lt"/>
                <a:cs typeface="+mn-lt"/>
              </a:defRPr>
            </a:lvl4pPr>
            <a:lvl5pPr marL="0" indent="0" algn="ctr">
              <a:lnSpc>
                <a:spcPct val="110000"/>
              </a:lnSpc>
              <a:spcBef>
                <a:spcPts val="0"/>
              </a:spcBef>
              <a:spcAft>
                <a:spcPts val="0"/>
              </a:spcAft>
              <a:buNone/>
              <a:defRPr sz="3150" b="0">
                <a:solidFill>
                  <a:schemeClr val="tx1"/>
                </a:solidFill>
                <a:latin typeface="+mn-lt"/>
                <a:ea typeface="+mn-lt"/>
                <a:cs typeface="+mn-lt"/>
              </a:defRPr>
            </a:lvl5pPr>
            <a:lvl6pPr marL="0" indent="0" algn="ctr">
              <a:lnSpc>
                <a:spcPct val="110000"/>
              </a:lnSpc>
              <a:spcBef>
                <a:spcPts val="0"/>
              </a:spcBef>
              <a:spcAft>
                <a:spcPts val="0"/>
              </a:spcAft>
              <a:buNone/>
              <a:defRPr sz="3150" b="0">
                <a:solidFill>
                  <a:schemeClr val="tx1"/>
                </a:solidFill>
                <a:latin typeface="+mn-lt"/>
                <a:ea typeface="+mn-lt"/>
                <a:cs typeface="+mn-lt"/>
              </a:defRPr>
            </a:lvl6pPr>
            <a:lvl7pPr marL="0" indent="0" algn="ctr">
              <a:lnSpc>
                <a:spcPct val="110000"/>
              </a:lnSpc>
              <a:spcBef>
                <a:spcPts val="0"/>
              </a:spcBef>
              <a:spcAft>
                <a:spcPts val="0"/>
              </a:spcAft>
              <a:buNone/>
              <a:defRPr sz="3150" b="0">
                <a:solidFill>
                  <a:schemeClr val="tx1"/>
                </a:solidFill>
                <a:latin typeface="+mn-lt"/>
                <a:ea typeface="+mn-lt"/>
                <a:cs typeface="+mn-lt"/>
              </a:defRPr>
            </a:lvl7pPr>
            <a:lvl8pPr marL="0" indent="0" algn="ctr">
              <a:lnSpc>
                <a:spcPct val="110000"/>
              </a:lnSpc>
              <a:spcBef>
                <a:spcPts val="0"/>
              </a:spcBef>
              <a:spcAft>
                <a:spcPts val="0"/>
              </a:spcAft>
              <a:buNone/>
              <a:defRPr sz="3150" b="0">
                <a:solidFill>
                  <a:schemeClr val="tx1"/>
                </a:solidFill>
                <a:latin typeface="+mn-lt"/>
                <a:ea typeface="+mn-lt"/>
                <a:cs typeface="+mn-lt"/>
              </a:defRPr>
            </a:lvl8pPr>
            <a:lvl9pPr marL="0" indent="0" algn="ctr">
              <a:lnSpc>
                <a:spcPct val="110000"/>
              </a:lnSpc>
              <a:spcBef>
                <a:spcPts val="0"/>
              </a:spcBef>
              <a:spcAft>
                <a:spcPts val="0"/>
              </a:spcAft>
              <a:buNone/>
              <a:defRPr sz="315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9A457C5-5244-45A5-B31E-0015C7A5FD1E}"/>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300" b="1">
                <a:solidFill>
                  <a:schemeClr val="tx1"/>
                </a:solidFill>
                <a:latin typeface="+mj-lt"/>
                <a:ea typeface="+mj-lt"/>
                <a:cs typeface="+mj-lt"/>
              </a:defRPr>
            </a:defPPr>
            <a:lvl1pPr marL="0" indent="0" algn="ctr">
              <a:lnSpc>
                <a:spcPct val="110000"/>
              </a:lnSpc>
              <a:spcBef>
                <a:spcPts val="0"/>
              </a:spcBef>
              <a:spcAft>
                <a:spcPts val="0"/>
              </a:spcAft>
              <a:buNone/>
              <a:defRPr sz="6300" b="1">
                <a:solidFill>
                  <a:schemeClr val="tx1"/>
                </a:solidFill>
                <a:latin typeface="+mj-lt"/>
                <a:ea typeface="+mj-lt"/>
                <a:cs typeface="+mj-lt"/>
              </a:defRPr>
            </a:lvl1pPr>
            <a:lvl2pPr marL="0" indent="0" algn="ctr">
              <a:lnSpc>
                <a:spcPct val="110000"/>
              </a:lnSpc>
              <a:spcBef>
                <a:spcPts val="0"/>
              </a:spcBef>
              <a:spcAft>
                <a:spcPts val="0"/>
              </a:spcAft>
              <a:buNone/>
              <a:defRPr sz="6300" b="1">
                <a:solidFill>
                  <a:schemeClr val="tx1"/>
                </a:solidFill>
                <a:latin typeface="+mj-lt"/>
                <a:ea typeface="+mj-lt"/>
                <a:cs typeface="+mj-lt"/>
              </a:defRPr>
            </a:lvl2pPr>
            <a:lvl3pPr marL="0" indent="0" algn="ctr">
              <a:lnSpc>
                <a:spcPct val="110000"/>
              </a:lnSpc>
              <a:spcBef>
                <a:spcPts val="0"/>
              </a:spcBef>
              <a:spcAft>
                <a:spcPts val="0"/>
              </a:spcAft>
              <a:buNone/>
              <a:defRPr sz="6300" b="1">
                <a:solidFill>
                  <a:schemeClr val="tx1"/>
                </a:solidFill>
                <a:latin typeface="+mj-lt"/>
                <a:ea typeface="+mj-lt"/>
                <a:cs typeface="+mj-lt"/>
              </a:defRPr>
            </a:lvl3pPr>
            <a:lvl4pPr marL="0" indent="0" algn="ctr">
              <a:lnSpc>
                <a:spcPct val="110000"/>
              </a:lnSpc>
              <a:spcBef>
                <a:spcPts val="0"/>
              </a:spcBef>
              <a:spcAft>
                <a:spcPts val="0"/>
              </a:spcAft>
              <a:buNone/>
              <a:defRPr sz="6300" b="1">
                <a:solidFill>
                  <a:schemeClr val="tx1"/>
                </a:solidFill>
                <a:latin typeface="+mj-lt"/>
                <a:ea typeface="+mj-lt"/>
                <a:cs typeface="+mj-lt"/>
              </a:defRPr>
            </a:lvl4pPr>
            <a:lvl5pPr marL="0" indent="0" algn="ctr">
              <a:lnSpc>
                <a:spcPct val="110000"/>
              </a:lnSpc>
              <a:spcBef>
                <a:spcPts val="0"/>
              </a:spcBef>
              <a:spcAft>
                <a:spcPts val="0"/>
              </a:spcAft>
              <a:buNone/>
              <a:defRPr sz="6300" b="1">
                <a:solidFill>
                  <a:schemeClr val="tx1"/>
                </a:solidFill>
                <a:latin typeface="+mj-lt"/>
                <a:ea typeface="+mj-lt"/>
                <a:cs typeface="+mj-lt"/>
              </a:defRPr>
            </a:lvl5pPr>
            <a:lvl6pPr marL="0" indent="0" algn="ctr">
              <a:lnSpc>
                <a:spcPct val="110000"/>
              </a:lnSpc>
              <a:spcBef>
                <a:spcPts val="0"/>
              </a:spcBef>
              <a:spcAft>
                <a:spcPts val="0"/>
              </a:spcAft>
              <a:buNone/>
              <a:defRPr sz="6300" b="1">
                <a:solidFill>
                  <a:schemeClr val="tx1"/>
                </a:solidFill>
                <a:latin typeface="+mj-lt"/>
                <a:ea typeface="+mj-lt"/>
                <a:cs typeface="+mj-lt"/>
              </a:defRPr>
            </a:lvl6pPr>
            <a:lvl7pPr marL="0" indent="0" algn="ctr">
              <a:lnSpc>
                <a:spcPct val="110000"/>
              </a:lnSpc>
              <a:spcBef>
                <a:spcPts val="0"/>
              </a:spcBef>
              <a:spcAft>
                <a:spcPts val="0"/>
              </a:spcAft>
              <a:buNone/>
              <a:defRPr sz="6300" b="1">
                <a:solidFill>
                  <a:schemeClr val="tx1"/>
                </a:solidFill>
                <a:latin typeface="+mj-lt"/>
                <a:ea typeface="+mj-lt"/>
                <a:cs typeface="+mj-lt"/>
              </a:defRPr>
            </a:lvl7pPr>
            <a:lvl8pPr marL="0" indent="0" algn="ctr">
              <a:lnSpc>
                <a:spcPct val="110000"/>
              </a:lnSpc>
              <a:spcBef>
                <a:spcPts val="0"/>
              </a:spcBef>
              <a:spcAft>
                <a:spcPts val="0"/>
              </a:spcAft>
              <a:buNone/>
              <a:defRPr sz="6300" b="1">
                <a:solidFill>
                  <a:schemeClr val="tx1"/>
                </a:solidFill>
                <a:latin typeface="+mj-lt"/>
                <a:ea typeface="+mj-lt"/>
                <a:cs typeface="+mj-lt"/>
              </a:defRPr>
            </a:lvl8pPr>
            <a:lvl9pPr marL="0" indent="0" algn="ctr">
              <a:lnSpc>
                <a:spcPct val="110000"/>
              </a:lnSpc>
              <a:spcBef>
                <a:spcPts val="0"/>
              </a:spcBef>
              <a:spcAft>
                <a:spcPts val="0"/>
              </a:spcAft>
              <a:buNone/>
              <a:defRPr sz="63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311B174-4D7C-4FC0-9F3F-DF046E9417C0}"/>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E9D115F-E78A-4580-9EB1-0302EBCAEB6D}"/>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gn="l">
              <a:lnSpc>
                <a:spcPct val="110000"/>
              </a:lnSpc>
              <a:spcBef>
                <a:spcPts val="0"/>
              </a:spcBef>
              <a:spcAft>
                <a:spcPts val="1800"/>
              </a:spcAft>
              <a:buChar char="•"/>
              <a:defRPr sz="3375" b="0">
                <a:solidFill>
                  <a:schemeClr val="tx1"/>
                </a:solidFill>
                <a:latin typeface="+mn-lt"/>
                <a:ea typeface="+mn-lt"/>
                <a:cs typeface="+mn-lt"/>
              </a:defRPr>
            </a:lvl1pPr>
            <a:lvl2pPr marL="800100" indent="-342900" algn="l">
              <a:lnSpc>
                <a:spcPct val="110000"/>
              </a:lnSpc>
              <a:spcBef>
                <a:spcPts val="0"/>
              </a:spcBef>
              <a:spcAft>
                <a:spcPts val="1800"/>
              </a:spcAft>
              <a:buChar char="•"/>
              <a:defRPr sz="3375" b="0">
                <a:solidFill>
                  <a:schemeClr val="tx1"/>
                </a:solidFill>
                <a:latin typeface="+mn-lt"/>
                <a:ea typeface="+mn-lt"/>
                <a:cs typeface="+mn-lt"/>
              </a:defRPr>
            </a:lvl2pPr>
            <a:lvl3pPr marL="1257300" indent="-342900" algn="l">
              <a:lnSpc>
                <a:spcPct val="110000"/>
              </a:lnSpc>
              <a:spcBef>
                <a:spcPts val="0"/>
              </a:spcBef>
              <a:spcAft>
                <a:spcPts val="1800"/>
              </a:spcAft>
              <a:buChar char="•"/>
              <a:defRPr sz="3375" b="0">
                <a:solidFill>
                  <a:schemeClr val="tx1"/>
                </a:solidFill>
                <a:latin typeface="+mn-lt"/>
                <a:ea typeface="+mn-lt"/>
                <a:cs typeface="+mn-lt"/>
              </a:defRPr>
            </a:lvl3pPr>
            <a:lvl4pPr marL="1714500" indent="-342900" algn="l">
              <a:lnSpc>
                <a:spcPct val="110000"/>
              </a:lnSpc>
              <a:spcBef>
                <a:spcPts val="0"/>
              </a:spcBef>
              <a:spcAft>
                <a:spcPts val="1800"/>
              </a:spcAft>
              <a:buChar char="•"/>
              <a:defRPr sz="3375" b="0">
                <a:solidFill>
                  <a:schemeClr val="tx1"/>
                </a:solidFill>
                <a:latin typeface="+mn-lt"/>
                <a:ea typeface="+mn-lt"/>
                <a:cs typeface="+mn-lt"/>
              </a:defRPr>
            </a:lvl4pPr>
            <a:lvl5pPr marL="2171700" indent="-342900" algn="l">
              <a:lnSpc>
                <a:spcPct val="110000"/>
              </a:lnSpc>
              <a:spcBef>
                <a:spcPts val="0"/>
              </a:spcBef>
              <a:spcAft>
                <a:spcPts val="1800"/>
              </a:spcAft>
              <a:buChar char="•"/>
              <a:defRPr sz="3375" b="0">
                <a:solidFill>
                  <a:schemeClr val="tx1"/>
                </a:solidFill>
                <a:latin typeface="+mn-lt"/>
                <a:ea typeface="+mn-lt"/>
                <a:cs typeface="+mn-lt"/>
              </a:defRPr>
            </a:lvl5pPr>
            <a:lvl6pPr marL="2628900" indent="-342900" algn="l">
              <a:lnSpc>
                <a:spcPct val="110000"/>
              </a:lnSpc>
              <a:spcBef>
                <a:spcPts val="0"/>
              </a:spcBef>
              <a:spcAft>
                <a:spcPts val="1800"/>
              </a:spcAft>
              <a:buChar char="•"/>
              <a:defRPr sz="3375" b="0">
                <a:solidFill>
                  <a:schemeClr val="tx1"/>
                </a:solidFill>
                <a:latin typeface="+mn-lt"/>
                <a:ea typeface="+mn-lt"/>
                <a:cs typeface="+mn-lt"/>
              </a:defRPr>
            </a:lvl6pPr>
            <a:lvl7pPr marL="3086100" indent="-342900" algn="l">
              <a:lnSpc>
                <a:spcPct val="110000"/>
              </a:lnSpc>
              <a:spcBef>
                <a:spcPts val="0"/>
              </a:spcBef>
              <a:spcAft>
                <a:spcPts val="1800"/>
              </a:spcAft>
              <a:buChar char="•"/>
              <a:defRPr sz="3375" b="0">
                <a:solidFill>
                  <a:schemeClr val="tx1"/>
                </a:solidFill>
                <a:latin typeface="+mn-lt"/>
                <a:ea typeface="+mn-lt"/>
                <a:cs typeface="+mn-lt"/>
              </a:defRPr>
            </a:lvl7pPr>
            <a:lvl8pPr marL="3543300" indent="-342900" algn="l">
              <a:lnSpc>
                <a:spcPct val="110000"/>
              </a:lnSpc>
              <a:spcBef>
                <a:spcPts val="0"/>
              </a:spcBef>
              <a:spcAft>
                <a:spcPts val="1800"/>
              </a:spcAft>
              <a:buChar char="•"/>
              <a:defRPr sz="3375" b="0">
                <a:solidFill>
                  <a:schemeClr val="tx1"/>
                </a:solidFill>
                <a:latin typeface="+mn-lt"/>
                <a:ea typeface="+mn-lt"/>
                <a:cs typeface="+mn-lt"/>
              </a:defRPr>
            </a:lvl8pPr>
            <a:lvl9pPr marL="4000500" indent="-342900" algn="l">
              <a:lnSpc>
                <a:spcPct val="110000"/>
              </a:lnSpc>
              <a:spcBef>
                <a:spcPts val="0"/>
              </a:spcBef>
              <a:spcAft>
                <a:spcPts val="1800"/>
              </a:spcAft>
              <a:buChar char="•"/>
              <a:defRPr sz="3375"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FEE8A77-24B0-4B5C-9DED-D387F8868B1C}"/>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CD55D4F-1E37-44CA-8737-868A5B028255}"/>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gn="l">
              <a:lnSpc>
                <a:spcPct val="110000"/>
              </a:lnSpc>
              <a:spcBef>
                <a:spcPts val="0"/>
              </a:spcBef>
              <a:spcAft>
                <a:spcPts val="1800"/>
              </a:spcAft>
              <a:buChar char="•"/>
              <a:defRPr sz="3150" b="0">
                <a:solidFill>
                  <a:schemeClr val="tx1"/>
                </a:solidFill>
                <a:latin typeface="+mn-lt"/>
                <a:ea typeface="+mn-lt"/>
                <a:cs typeface="+mn-lt"/>
              </a:defRPr>
            </a:lvl1pPr>
            <a:lvl2pPr marL="800100" indent="-342900" algn="l">
              <a:lnSpc>
                <a:spcPct val="110000"/>
              </a:lnSpc>
              <a:spcBef>
                <a:spcPts val="0"/>
              </a:spcBef>
              <a:spcAft>
                <a:spcPts val="1800"/>
              </a:spcAft>
              <a:buChar char="•"/>
              <a:defRPr sz="3150" b="0">
                <a:solidFill>
                  <a:schemeClr val="tx1"/>
                </a:solidFill>
                <a:latin typeface="+mn-lt"/>
                <a:ea typeface="+mn-lt"/>
                <a:cs typeface="+mn-lt"/>
              </a:defRPr>
            </a:lvl2pPr>
            <a:lvl3pPr marL="1257300" indent="-342900" algn="l">
              <a:lnSpc>
                <a:spcPct val="110000"/>
              </a:lnSpc>
              <a:spcBef>
                <a:spcPts val="0"/>
              </a:spcBef>
              <a:spcAft>
                <a:spcPts val="1800"/>
              </a:spcAft>
              <a:buChar char="•"/>
              <a:defRPr sz="3150" b="0">
                <a:solidFill>
                  <a:schemeClr val="tx1"/>
                </a:solidFill>
                <a:latin typeface="+mn-lt"/>
                <a:ea typeface="+mn-lt"/>
                <a:cs typeface="+mn-lt"/>
              </a:defRPr>
            </a:lvl3pPr>
            <a:lvl4pPr marL="1714500" indent="-342900" algn="l">
              <a:lnSpc>
                <a:spcPct val="110000"/>
              </a:lnSpc>
              <a:spcBef>
                <a:spcPts val="0"/>
              </a:spcBef>
              <a:spcAft>
                <a:spcPts val="1800"/>
              </a:spcAft>
              <a:buChar char="•"/>
              <a:defRPr sz="3150" b="0">
                <a:solidFill>
                  <a:schemeClr val="tx1"/>
                </a:solidFill>
                <a:latin typeface="+mn-lt"/>
                <a:ea typeface="+mn-lt"/>
                <a:cs typeface="+mn-lt"/>
              </a:defRPr>
            </a:lvl4pPr>
            <a:lvl5pPr marL="2171700" indent="-342900" algn="l">
              <a:lnSpc>
                <a:spcPct val="110000"/>
              </a:lnSpc>
              <a:spcBef>
                <a:spcPts val="0"/>
              </a:spcBef>
              <a:spcAft>
                <a:spcPts val="1800"/>
              </a:spcAft>
              <a:buChar char="•"/>
              <a:defRPr sz="3150" b="0">
                <a:solidFill>
                  <a:schemeClr val="tx1"/>
                </a:solidFill>
                <a:latin typeface="+mn-lt"/>
                <a:ea typeface="+mn-lt"/>
                <a:cs typeface="+mn-lt"/>
              </a:defRPr>
            </a:lvl5pPr>
            <a:lvl6pPr marL="2628900" indent="-342900" algn="l">
              <a:lnSpc>
                <a:spcPct val="110000"/>
              </a:lnSpc>
              <a:spcBef>
                <a:spcPts val="0"/>
              </a:spcBef>
              <a:spcAft>
                <a:spcPts val="1800"/>
              </a:spcAft>
              <a:buChar char="•"/>
              <a:defRPr sz="3150" b="0">
                <a:solidFill>
                  <a:schemeClr val="tx1"/>
                </a:solidFill>
                <a:latin typeface="+mn-lt"/>
                <a:ea typeface="+mn-lt"/>
                <a:cs typeface="+mn-lt"/>
              </a:defRPr>
            </a:lvl6pPr>
            <a:lvl7pPr marL="3086100" indent="-342900" algn="l">
              <a:lnSpc>
                <a:spcPct val="110000"/>
              </a:lnSpc>
              <a:spcBef>
                <a:spcPts val="0"/>
              </a:spcBef>
              <a:spcAft>
                <a:spcPts val="1800"/>
              </a:spcAft>
              <a:buChar char="•"/>
              <a:defRPr sz="3150" b="0">
                <a:solidFill>
                  <a:schemeClr val="tx1"/>
                </a:solidFill>
                <a:latin typeface="+mn-lt"/>
                <a:ea typeface="+mn-lt"/>
                <a:cs typeface="+mn-lt"/>
              </a:defRPr>
            </a:lvl7pPr>
            <a:lvl8pPr marL="3543300" indent="-342900" algn="l">
              <a:lnSpc>
                <a:spcPct val="110000"/>
              </a:lnSpc>
              <a:spcBef>
                <a:spcPts val="0"/>
              </a:spcBef>
              <a:spcAft>
                <a:spcPts val="1800"/>
              </a:spcAft>
              <a:buChar char="•"/>
              <a:defRPr sz="3150" b="0">
                <a:solidFill>
                  <a:schemeClr val="tx1"/>
                </a:solidFill>
                <a:latin typeface="+mn-lt"/>
                <a:ea typeface="+mn-lt"/>
                <a:cs typeface="+mn-lt"/>
              </a:defRPr>
            </a:lvl8pPr>
            <a:lvl9pPr marL="4000500" indent="-342900" algn="l">
              <a:lnSpc>
                <a:spcPct val="110000"/>
              </a:lnSpc>
              <a:spcBef>
                <a:spcPts val="0"/>
              </a:spcBef>
              <a:spcAft>
                <a:spcPts val="1800"/>
              </a:spcAft>
              <a:buChar char="•"/>
              <a:defRPr sz="315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1AD9D97-4C86-432B-BB3C-23CABEED01A7}"/>
              </a:ext>
            </a:extLst>
          </p:cNvPr>
          <p:cNvSpPr>
            <a:spLocks xmlns:a="http://schemas.openxmlformats.org/drawingml/2006/main" noGrp="1"/>
          </p:cNvSpPr>
          <p:nvPr>
            <p:ph type="body" idx="2"/>
          </p:nvPr>
        </p:nvSpPr>
        <p:spPr>
          <a:xfrm xmlns:a="http://schemas.openxmlformats.org/drawingml/2006/main">
            <a:off x="97155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gn="l">
              <a:lnSpc>
                <a:spcPct val="110000"/>
              </a:lnSpc>
              <a:spcBef>
                <a:spcPts val="0"/>
              </a:spcBef>
              <a:spcAft>
                <a:spcPts val="1800"/>
              </a:spcAft>
              <a:buChar char="•"/>
              <a:defRPr sz="3150" b="0">
                <a:solidFill>
                  <a:schemeClr val="tx1"/>
                </a:solidFill>
                <a:latin typeface="+mn-lt"/>
                <a:ea typeface="+mn-lt"/>
                <a:cs typeface="+mn-lt"/>
              </a:defRPr>
            </a:lvl1pPr>
            <a:lvl2pPr marL="800100" indent="-342900" algn="l">
              <a:lnSpc>
                <a:spcPct val="110000"/>
              </a:lnSpc>
              <a:spcBef>
                <a:spcPts val="0"/>
              </a:spcBef>
              <a:spcAft>
                <a:spcPts val="1800"/>
              </a:spcAft>
              <a:buChar char="•"/>
              <a:defRPr sz="3150" b="0">
                <a:solidFill>
                  <a:schemeClr val="tx1"/>
                </a:solidFill>
                <a:latin typeface="+mn-lt"/>
                <a:ea typeface="+mn-lt"/>
                <a:cs typeface="+mn-lt"/>
              </a:defRPr>
            </a:lvl2pPr>
            <a:lvl3pPr marL="1257300" indent="-342900" algn="l">
              <a:lnSpc>
                <a:spcPct val="110000"/>
              </a:lnSpc>
              <a:spcBef>
                <a:spcPts val="0"/>
              </a:spcBef>
              <a:spcAft>
                <a:spcPts val="1800"/>
              </a:spcAft>
              <a:buChar char="•"/>
              <a:defRPr sz="3150" b="0">
                <a:solidFill>
                  <a:schemeClr val="tx1"/>
                </a:solidFill>
                <a:latin typeface="+mn-lt"/>
                <a:ea typeface="+mn-lt"/>
                <a:cs typeface="+mn-lt"/>
              </a:defRPr>
            </a:lvl3pPr>
            <a:lvl4pPr marL="1714500" indent="-342900" algn="l">
              <a:lnSpc>
                <a:spcPct val="110000"/>
              </a:lnSpc>
              <a:spcBef>
                <a:spcPts val="0"/>
              </a:spcBef>
              <a:spcAft>
                <a:spcPts val="1800"/>
              </a:spcAft>
              <a:buChar char="•"/>
              <a:defRPr sz="3150" b="0">
                <a:solidFill>
                  <a:schemeClr val="tx1"/>
                </a:solidFill>
                <a:latin typeface="+mn-lt"/>
                <a:ea typeface="+mn-lt"/>
                <a:cs typeface="+mn-lt"/>
              </a:defRPr>
            </a:lvl4pPr>
            <a:lvl5pPr marL="2171700" indent="-342900" algn="l">
              <a:lnSpc>
                <a:spcPct val="110000"/>
              </a:lnSpc>
              <a:spcBef>
                <a:spcPts val="0"/>
              </a:spcBef>
              <a:spcAft>
                <a:spcPts val="1800"/>
              </a:spcAft>
              <a:buChar char="•"/>
              <a:defRPr sz="3150" b="0">
                <a:solidFill>
                  <a:schemeClr val="tx1"/>
                </a:solidFill>
                <a:latin typeface="+mn-lt"/>
                <a:ea typeface="+mn-lt"/>
                <a:cs typeface="+mn-lt"/>
              </a:defRPr>
            </a:lvl5pPr>
            <a:lvl6pPr marL="2628900" indent="-342900" algn="l">
              <a:lnSpc>
                <a:spcPct val="110000"/>
              </a:lnSpc>
              <a:spcBef>
                <a:spcPts val="0"/>
              </a:spcBef>
              <a:spcAft>
                <a:spcPts val="1800"/>
              </a:spcAft>
              <a:buChar char="•"/>
              <a:defRPr sz="3150" b="0">
                <a:solidFill>
                  <a:schemeClr val="tx1"/>
                </a:solidFill>
                <a:latin typeface="+mn-lt"/>
                <a:ea typeface="+mn-lt"/>
                <a:cs typeface="+mn-lt"/>
              </a:defRPr>
            </a:lvl6pPr>
            <a:lvl7pPr marL="3086100" indent="-342900" algn="l">
              <a:lnSpc>
                <a:spcPct val="110000"/>
              </a:lnSpc>
              <a:spcBef>
                <a:spcPts val="0"/>
              </a:spcBef>
              <a:spcAft>
                <a:spcPts val="1800"/>
              </a:spcAft>
              <a:buChar char="•"/>
              <a:defRPr sz="3150" b="0">
                <a:solidFill>
                  <a:schemeClr val="tx1"/>
                </a:solidFill>
                <a:latin typeface="+mn-lt"/>
                <a:ea typeface="+mn-lt"/>
                <a:cs typeface="+mn-lt"/>
              </a:defRPr>
            </a:lvl7pPr>
            <a:lvl8pPr marL="3543300" indent="-342900" algn="l">
              <a:lnSpc>
                <a:spcPct val="110000"/>
              </a:lnSpc>
              <a:spcBef>
                <a:spcPts val="0"/>
              </a:spcBef>
              <a:spcAft>
                <a:spcPts val="1800"/>
              </a:spcAft>
              <a:buChar char="•"/>
              <a:defRPr sz="3150" b="0">
                <a:solidFill>
                  <a:schemeClr val="tx1"/>
                </a:solidFill>
                <a:latin typeface="+mn-lt"/>
                <a:ea typeface="+mn-lt"/>
                <a:cs typeface="+mn-lt"/>
              </a:defRPr>
            </a:lvl8pPr>
            <a:lvl9pPr marL="4000500" indent="-342900" algn="l">
              <a:lnSpc>
                <a:spcPct val="110000"/>
              </a:lnSpc>
              <a:spcBef>
                <a:spcPts val="0"/>
              </a:spcBef>
              <a:spcAft>
                <a:spcPts val="1800"/>
              </a:spcAft>
              <a:buChar char="•"/>
              <a:defRPr sz="315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AECCDFE-D882-4F5D-AA30-EF3D7F7A2740}"/>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gn="l">
              <a:lnSpc>
                <a:spcPct val="110000"/>
              </a:lnSpc>
              <a:spcBef>
                <a:spcPts val="0"/>
              </a:spcBef>
              <a:spcAft>
                <a:spcPts val="0"/>
              </a:spcAft>
              <a:buNone/>
              <a:defRPr sz="4950" b="1">
                <a:solidFill>
                  <a:schemeClr val="tx1"/>
                </a:solidFill>
                <a:latin typeface="+mj-lt"/>
                <a:ea typeface="+mj-lt"/>
                <a:cs typeface="+mj-lt"/>
              </a:defRPr>
            </a:lvl1pPr>
            <a:lvl2pPr marL="0" indent="0" algn="l">
              <a:lnSpc>
                <a:spcPct val="110000"/>
              </a:lnSpc>
              <a:spcBef>
                <a:spcPts val="0"/>
              </a:spcBef>
              <a:spcAft>
                <a:spcPts val="0"/>
              </a:spcAft>
              <a:buNone/>
              <a:defRPr sz="4950" b="1">
                <a:solidFill>
                  <a:schemeClr val="tx1"/>
                </a:solidFill>
                <a:latin typeface="+mj-lt"/>
                <a:ea typeface="+mj-lt"/>
                <a:cs typeface="+mj-lt"/>
              </a:defRPr>
            </a:lvl2pPr>
            <a:lvl3pPr marL="0" indent="0" algn="l">
              <a:lnSpc>
                <a:spcPct val="110000"/>
              </a:lnSpc>
              <a:spcBef>
                <a:spcPts val="0"/>
              </a:spcBef>
              <a:spcAft>
                <a:spcPts val="0"/>
              </a:spcAft>
              <a:buNone/>
              <a:defRPr sz="4950" b="1">
                <a:solidFill>
                  <a:schemeClr val="tx1"/>
                </a:solidFill>
                <a:latin typeface="+mj-lt"/>
                <a:ea typeface="+mj-lt"/>
                <a:cs typeface="+mj-lt"/>
              </a:defRPr>
            </a:lvl3pPr>
            <a:lvl4pPr marL="0" indent="0" algn="l">
              <a:lnSpc>
                <a:spcPct val="110000"/>
              </a:lnSpc>
              <a:spcBef>
                <a:spcPts val="0"/>
              </a:spcBef>
              <a:spcAft>
                <a:spcPts val="0"/>
              </a:spcAft>
              <a:buNone/>
              <a:defRPr sz="4950" b="1">
                <a:solidFill>
                  <a:schemeClr val="tx1"/>
                </a:solidFill>
                <a:latin typeface="+mj-lt"/>
                <a:ea typeface="+mj-lt"/>
                <a:cs typeface="+mj-lt"/>
              </a:defRPr>
            </a:lvl4pPr>
            <a:lvl5pPr marL="0" indent="0" algn="l">
              <a:lnSpc>
                <a:spcPct val="110000"/>
              </a:lnSpc>
              <a:spcBef>
                <a:spcPts val="0"/>
              </a:spcBef>
              <a:spcAft>
                <a:spcPts val="0"/>
              </a:spcAft>
              <a:buNone/>
              <a:defRPr sz="4950" b="1">
                <a:solidFill>
                  <a:schemeClr val="tx1"/>
                </a:solidFill>
                <a:latin typeface="+mj-lt"/>
                <a:ea typeface="+mj-lt"/>
                <a:cs typeface="+mj-lt"/>
              </a:defRPr>
            </a:lvl5pPr>
            <a:lvl6pPr marL="0" indent="0" algn="l">
              <a:lnSpc>
                <a:spcPct val="110000"/>
              </a:lnSpc>
              <a:spcBef>
                <a:spcPts val="0"/>
              </a:spcBef>
              <a:spcAft>
                <a:spcPts val="0"/>
              </a:spcAft>
              <a:buNone/>
              <a:defRPr sz="4950" b="1">
                <a:solidFill>
                  <a:schemeClr val="tx1"/>
                </a:solidFill>
                <a:latin typeface="+mj-lt"/>
                <a:ea typeface="+mj-lt"/>
                <a:cs typeface="+mj-lt"/>
              </a:defRPr>
            </a:lvl6pPr>
            <a:lvl7pPr marL="0" indent="0" algn="l">
              <a:lnSpc>
                <a:spcPct val="110000"/>
              </a:lnSpc>
              <a:spcBef>
                <a:spcPts val="0"/>
              </a:spcBef>
              <a:spcAft>
                <a:spcPts val="0"/>
              </a:spcAft>
              <a:buNone/>
              <a:defRPr sz="4950" b="1">
                <a:solidFill>
                  <a:schemeClr val="tx1"/>
                </a:solidFill>
                <a:latin typeface="+mj-lt"/>
                <a:ea typeface="+mj-lt"/>
                <a:cs typeface="+mj-lt"/>
              </a:defRPr>
            </a:lvl7pPr>
            <a:lvl8pPr marL="0" indent="0" algn="l">
              <a:lnSpc>
                <a:spcPct val="110000"/>
              </a:lnSpc>
              <a:spcBef>
                <a:spcPts val="0"/>
              </a:spcBef>
              <a:spcAft>
                <a:spcPts val="0"/>
              </a:spcAft>
              <a:buNone/>
              <a:defRPr sz="4950" b="1">
                <a:solidFill>
                  <a:schemeClr val="tx1"/>
                </a:solidFill>
                <a:latin typeface="+mj-lt"/>
                <a:ea typeface="+mj-lt"/>
                <a:cs typeface="+mj-lt"/>
              </a:defRPr>
            </a:lvl8pPr>
            <a:lvl9pPr marL="0" indent="0" algn="l">
              <a:lnSpc>
                <a:spcPct val="110000"/>
              </a:lnSpc>
              <a:spcBef>
                <a:spcPts val="0"/>
              </a:spcBef>
              <a:spcAft>
                <a:spcPts val="0"/>
              </a:spcAft>
              <a:buNone/>
              <a:defRPr sz="495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683EDB1-1407-4067-B812-826041065CA3}"/>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gn="l">
              <a:lnSpc>
                <a:spcPct val="110000"/>
              </a:lnSpc>
              <a:spcBef>
                <a:spcPts val="0"/>
              </a:spcBef>
              <a:spcAft>
                <a:spcPts val="1800"/>
              </a:spcAft>
              <a:buChar char="•"/>
              <a:defRPr sz="3375" b="0">
                <a:solidFill>
                  <a:schemeClr val="tx1"/>
                </a:solidFill>
                <a:latin typeface="+mn-lt"/>
                <a:ea typeface="+mn-lt"/>
                <a:cs typeface="+mn-lt"/>
              </a:defRPr>
            </a:lvl1pPr>
            <a:lvl2pPr marL="800100" indent="-342900" algn="l">
              <a:lnSpc>
                <a:spcPct val="110000"/>
              </a:lnSpc>
              <a:spcBef>
                <a:spcPts val="0"/>
              </a:spcBef>
              <a:spcAft>
                <a:spcPts val="1800"/>
              </a:spcAft>
              <a:buChar char="•"/>
              <a:defRPr sz="3375" b="0">
                <a:solidFill>
                  <a:schemeClr val="tx1"/>
                </a:solidFill>
                <a:latin typeface="+mn-lt"/>
                <a:ea typeface="+mn-lt"/>
                <a:cs typeface="+mn-lt"/>
              </a:defRPr>
            </a:lvl2pPr>
            <a:lvl3pPr marL="1257300" indent="-342900" algn="l">
              <a:lnSpc>
                <a:spcPct val="110000"/>
              </a:lnSpc>
              <a:spcBef>
                <a:spcPts val="0"/>
              </a:spcBef>
              <a:spcAft>
                <a:spcPts val="1800"/>
              </a:spcAft>
              <a:buChar char="•"/>
              <a:defRPr sz="3375" b="0">
                <a:solidFill>
                  <a:schemeClr val="tx1"/>
                </a:solidFill>
                <a:latin typeface="+mn-lt"/>
                <a:ea typeface="+mn-lt"/>
                <a:cs typeface="+mn-lt"/>
              </a:defRPr>
            </a:lvl3pPr>
            <a:lvl4pPr marL="1714500" indent="-342900" algn="l">
              <a:lnSpc>
                <a:spcPct val="110000"/>
              </a:lnSpc>
              <a:spcBef>
                <a:spcPts val="0"/>
              </a:spcBef>
              <a:spcAft>
                <a:spcPts val="1800"/>
              </a:spcAft>
              <a:buChar char="•"/>
              <a:defRPr sz="3375" b="0">
                <a:solidFill>
                  <a:schemeClr val="tx1"/>
                </a:solidFill>
                <a:latin typeface="+mn-lt"/>
                <a:ea typeface="+mn-lt"/>
                <a:cs typeface="+mn-lt"/>
              </a:defRPr>
            </a:lvl4pPr>
            <a:lvl5pPr marL="2171700" indent="-342900" algn="l">
              <a:lnSpc>
                <a:spcPct val="110000"/>
              </a:lnSpc>
              <a:spcBef>
                <a:spcPts val="0"/>
              </a:spcBef>
              <a:spcAft>
                <a:spcPts val="1800"/>
              </a:spcAft>
              <a:buChar char="•"/>
              <a:defRPr sz="3375" b="0">
                <a:solidFill>
                  <a:schemeClr val="tx1"/>
                </a:solidFill>
                <a:latin typeface="+mn-lt"/>
                <a:ea typeface="+mn-lt"/>
                <a:cs typeface="+mn-lt"/>
              </a:defRPr>
            </a:lvl5pPr>
            <a:lvl6pPr marL="2628900" indent="-342900" algn="l">
              <a:lnSpc>
                <a:spcPct val="110000"/>
              </a:lnSpc>
              <a:spcBef>
                <a:spcPts val="0"/>
              </a:spcBef>
              <a:spcAft>
                <a:spcPts val="1800"/>
              </a:spcAft>
              <a:buChar char="•"/>
              <a:defRPr sz="3375" b="0">
                <a:solidFill>
                  <a:schemeClr val="tx1"/>
                </a:solidFill>
                <a:latin typeface="+mn-lt"/>
                <a:ea typeface="+mn-lt"/>
                <a:cs typeface="+mn-lt"/>
              </a:defRPr>
            </a:lvl6pPr>
            <a:lvl7pPr marL="3086100" indent="-342900" algn="l">
              <a:lnSpc>
                <a:spcPct val="110000"/>
              </a:lnSpc>
              <a:spcBef>
                <a:spcPts val="0"/>
              </a:spcBef>
              <a:spcAft>
                <a:spcPts val="1800"/>
              </a:spcAft>
              <a:buChar char="•"/>
              <a:defRPr sz="3375" b="0">
                <a:solidFill>
                  <a:schemeClr val="tx1"/>
                </a:solidFill>
                <a:latin typeface="+mn-lt"/>
                <a:ea typeface="+mn-lt"/>
                <a:cs typeface="+mn-lt"/>
              </a:defRPr>
            </a:lvl7pPr>
            <a:lvl8pPr marL="3543300" indent="-342900" algn="l">
              <a:lnSpc>
                <a:spcPct val="110000"/>
              </a:lnSpc>
              <a:spcBef>
                <a:spcPts val="0"/>
              </a:spcBef>
              <a:spcAft>
                <a:spcPts val="1800"/>
              </a:spcAft>
              <a:buChar char="•"/>
              <a:defRPr sz="3375" b="0">
                <a:solidFill>
                  <a:schemeClr val="tx1"/>
                </a:solidFill>
                <a:latin typeface="+mn-lt"/>
                <a:ea typeface="+mn-lt"/>
                <a:cs typeface="+mn-lt"/>
              </a:defRPr>
            </a:lvl8pPr>
            <a:lvl9pPr marL="4000500" indent="-342900" algn="l">
              <a:lnSpc>
                <a:spcPct val="110000"/>
              </a:lnSpc>
              <a:spcBef>
                <a:spcPts val="0"/>
              </a:spcBef>
              <a:spcAft>
                <a:spcPts val="1800"/>
              </a:spcAft>
              <a:buChar char="•"/>
              <a:defRPr sz="3375"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8381ea70be34f3e" /><Relationship Type="http://schemas.openxmlformats.org/officeDocument/2006/relationships/slideLayout" Target="/ppt/slideLayouts/slideLayout1.xml" Id="R3af99fe3b2a54251" /><Relationship Type="http://schemas.openxmlformats.org/officeDocument/2006/relationships/slideLayout" Target="/ppt/slideLayouts/slideLayout2.xml" Id="Rf18913413c8641b4" /><Relationship Type="http://schemas.openxmlformats.org/officeDocument/2006/relationships/slideLayout" Target="/ppt/slideLayouts/slideLayout3.xml" Id="R8cac9d29f4b64fa9" /><Relationship Type="http://schemas.openxmlformats.org/officeDocument/2006/relationships/slideLayout" Target="/ppt/slideLayouts/slideLayout4.xml" Id="R4eadd23214ed4e1b" /><Relationship Type="http://schemas.openxmlformats.org/officeDocument/2006/relationships/slideLayout" Target="/ppt/slideLayouts/slideLayout5.xml" Id="R0e589372893f4b39" /><Relationship Type="http://schemas.openxmlformats.org/officeDocument/2006/relationships/slideLayout" Target="/ppt/slideLayouts/slideLayout6.xml" Id="Rfe3d60aba255434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f99fe3b2a54251"/>
    <p:sldLayoutId xmlns:r="http://schemas.openxmlformats.org/officeDocument/2006/relationships" id="2147483650" r:id="Rf18913413c8641b4"/>
    <p:sldLayoutId xmlns:r="http://schemas.openxmlformats.org/officeDocument/2006/relationships" id="2147483651" r:id="R8cac9d29f4b64fa9"/>
    <p:sldLayoutId xmlns:r="http://schemas.openxmlformats.org/officeDocument/2006/relationships" id="2147483652" r:id="R4eadd23214ed4e1b"/>
    <p:sldLayoutId xmlns:r="http://schemas.openxmlformats.org/officeDocument/2006/relationships" id="2147483653" r:id="R0e589372893f4b39"/>
    <p:sldLayoutId xmlns:r="http://schemas.openxmlformats.org/officeDocument/2006/relationships" id="2147483654" r:id="Rfe3d60aba255434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1bb58f6f140432e" /><Relationship Type="http://schemas.openxmlformats.org/officeDocument/2006/relationships/image" Target="/ppt/media/image.png" Id="R48e1d9d7711f4b5f" /><Relationship Type="http://schemas.openxmlformats.org/officeDocument/2006/relationships/image" Target="/ppt/media/image.svg" Id="Rc7dab0cd8dbb4343" /><Relationship Type="http://schemas.openxmlformats.org/officeDocument/2006/relationships/image" Target="/ppt/media/image2.png" Id="R96e651d923ec43df" /><Relationship Type="http://schemas.openxmlformats.org/officeDocument/2006/relationships/image" Target="/ppt/media/image2.svg" Id="Rb23eb0f73ed94744" /><Relationship Type="http://schemas.openxmlformats.org/officeDocument/2006/relationships/notesSlide" Target="/ppt/notesSlides/notesSlide1.xml" Id="Rfeb98e6920d94b3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a2bfe3e55a946bc" /><Relationship Type="http://schemas.openxmlformats.org/officeDocument/2006/relationships/image" Target="/ppt/media/image3.png" Id="R462c03ec0a1e4381" /><Relationship Type="http://schemas.openxmlformats.org/officeDocument/2006/relationships/image" Target="/ppt/media/image3.svg" Id="R48c31086d9104ef9" /><Relationship Type="http://schemas.openxmlformats.org/officeDocument/2006/relationships/notesSlide" Target="/ppt/notesSlides/notesSlide2.xml" Id="R6198ff48edac40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88573b58e8d4dae" /><Relationship Type="http://schemas.openxmlformats.org/officeDocument/2006/relationships/image" Target="/ppt/media/image4.png" Id="R01e7a4bc1d974f8b" /><Relationship Type="http://schemas.openxmlformats.org/officeDocument/2006/relationships/image" Target="/ppt/media/image4.svg" Id="R8d6cfe98618d403e" /><Relationship Type="http://schemas.openxmlformats.org/officeDocument/2006/relationships/notesSlide" Target="/ppt/notesSlides/notesSlide3.xml" Id="Re32d3615810f45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e12b78004014e70" /><Relationship Type="http://schemas.openxmlformats.org/officeDocument/2006/relationships/image" Target="/ppt/media/image5.png" Id="R0124ecff7dfb4fcf" /><Relationship Type="http://schemas.openxmlformats.org/officeDocument/2006/relationships/image" Target="/ppt/media/image5.svg" Id="R384089e52e0d4d60" /><Relationship Type="http://schemas.openxmlformats.org/officeDocument/2006/relationships/notesSlide" Target="/ppt/notesSlides/notesSlide4.xml" Id="R8cf9aad5ce4b43d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837092d708d4f1e" /><Relationship Type="http://schemas.openxmlformats.org/officeDocument/2006/relationships/image" Target="/ppt/media/image6.png" Id="R062b5374047d4720" /><Relationship Type="http://schemas.openxmlformats.org/officeDocument/2006/relationships/image" Target="/ppt/media/image6.svg" Id="R72e6420a8131494a" /><Relationship Type="http://schemas.openxmlformats.org/officeDocument/2006/relationships/image" Target="/ppt/media/image7.png" Id="R9704dbd1aa96458b" /><Relationship Type="http://schemas.openxmlformats.org/officeDocument/2006/relationships/image" Target="/ppt/media/image7.svg" Id="Re0f5dbc7384f4b2a" /><Relationship Type="http://schemas.openxmlformats.org/officeDocument/2006/relationships/image" Target="/ppt/media/image8.png" Id="R60294ab27ba14624" /><Relationship Type="http://schemas.openxmlformats.org/officeDocument/2006/relationships/image" Target="/ppt/media/image8.svg" Id="Rc0ae471c166742fd" /><Relationship Type="http://schemas.openxmlformats.org/officeDocument/2006/relationships/notesSlide" Target="/ppt/notesSlides/notesSlide5.xml" Id="Rdb4fbe6ac18a46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68ffb7222a14b21" /><Relationship Type="http://schemas.openxmlformats.org/officeDocument/2006/relationships/image" Target="/ppt/media/image9.png" Id="R8e11227fe3324f33" /><Relationship Type="http://schemas.openxmlformats.org/officeDocument/2006/relationships/image" Target="/ppt/media/image9.svg" Id="R9f73ca0ed4d84310" /><Relationship Type="http://schemas.openxmlformats.org/officeDocument/2006/relationships/notesSlide" Target="/ppt/notesSlides/notesSlide6.xml" Id="Rdbdb5291cece41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d1d61cd9b2a47ff" /><Relationship Type="http://schemas.openxmlformats.org/officeDocument/2006/relationships/image" Target="/ppt/media/image10.png" Id="R8f4895be77334936" /><Relationship Type="http://schemas.openxmlformats.org/officeDocument/2006/relationships/image" Target="/ppt/media/image10.svg" Id="R55a91b9084134b41" /><Relationship Type="http://schemas.openxmlformats.org/officeDocument/2006/relationships/notesSlide" Target="/ppt/notesSlides/notesSlide7.xml" Id="Rc9ebd334f35b47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84c7ac34df54eb1" /><Relationship Type="http://schemas.openxmlformats.org/officeDocument/2006/relationships/image" Target="/ppt/media/image11.png" Id="R1e28a99e622b4dc4" /><Relationship Type="http://schemas.openxmlformats.org/officeDocument/2006/relationships/image" Target="/ppt/media/image11.svg" Id="Rdc40e8e438344a23" /><Relationship Type="http://schemas.openxmlformats.org/officeDocument/2006/relationships/notesSlide" Target="/ppt/notesSlides/notesSlide8.xml" Id="Rf9b426d0ca0643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c19c495f83846bf" /><Relationship Type="http://schemas.openxmlformats.org/officeDocument/2006/relationships/image" Target="/ppt/media/image12.png" Id="Rcd3a5b4b4e68467f" /><Relationship Type="http://schemas.openxmlformats.org/officeDocument/2006/relationships/image" Target="/ppt/media/image12.svg" Id="Rf9a0ecdf9e934d6f" /><Relationship Type="http://schemas.openxmlformats.org/officeDocument/2006/relationships/notesSlide" Target="/ppt/notesSlides/notesSlide9.xml" Id="R5a00faafbab14e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bc1599e9ddf4bc8" /><Relationship Type="http://schemas.openxmlformats.org/officeDocument/2006/relationships/image" Target="/ppt/media/image13.png" Id="Ra7a91bdbdca147be" /><Relationship Type="http://schemas.openxmlformats.org/officeDocument/2006/relationships/image" Target="/ppt/media/image13.svg" Id="Rb9ba664389074d51" /><Relationship Type="http://schemas.openxmlformats.org/officeDocument/2006/relationships/notesSlide" Target="/ppt/notesSlides/notesSlide10.xml" Id="R5af27451bd18481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6926c179b2b45c8" /><Relationship Type="http://schemas.openxmlformats.org/officeDocument/2006/relationships/image" Target="/ppt/media/image14.png" Id="R611b557aed574221" /><Relationship Type="http://schemas.openxmlformats.org/officeDocument/2006/relationships/image" Target="/ppt/media/image14.svg" Id="R7352d0bc99ee43dc" /><Relationship Type="http://schemas.openxmlformats.org/officeDocument/2006/relationships/notesSlide" Target="/ppt/notesSlides/notesSlide11.xml" Id="R08dbff44541f4b4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8d0dce3f7c7434b" /><Relationship Type="http://schemas.openxmlformats.org/officeDocument/2006/relationships/image" Target="/ppt/media/image15.png" Id="R83cb196f626f4fb3" /><Relationship Type="http://schemas.openxmlformats.org/officeDocument/2006/relationships/image" Target="/ppt/media/image15.svg" Id="R89c0d442985e465b" /><Relationship Type="http://schemas.openxmlformats.org/officeDocument/2006/relationships/notesSlide" Target="/ppt/notesSlides/notesSlide12.xml" Id="R0b28d1c06dc7464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bd47cd101374d6f" /><Relationship Type="http://schemas.openxmlformats.org/officeDocument/2006/relationships/image" Target="/ppt/media/image16.png" Id="R8b349e9ffe5745eb" /><Relationship Type="http://schemas.openxmlformats.org/officeDocument/2006/relationships/image" Target="/ppt/media/image16.svg" Id="R21b63a2bcec84209" /><Relationship Type="http://schemas.openxmlformats.org/officeDocument/2006/relationships/notesSlide" Target="/ppt/notesSlides/notesSlide13.xml" Id="Rc5871b7dc6d54f5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793b4ddce5149af" /><Relationship Type="http://schemas.openxmlformats.org/officeDocument/2006/relationships/image" Target="/ppt/media/image17.png" Id="R933c0480a9e44fd0" /><Relationship Type="http://schemas.openxmlformats.org/officeDocument/2006/relationships/image" Target="/ppt/media/image17.svg" Id="R10e095b6de6d4795" /><Relationship Type="http://schemas.openxmlformats.org/officeDocument/2006/relationships/notesSlide" Target="/ppt/notesSlides/notesSlide14.xml" Id="R07173294af6c4cf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62417f77d6e464d" /><Relationship Type="http://schemas.openxmlformats.org/officeDocument/2006/relationships/image" Target="/ppt/media/image18.png" Id="Rbf15830a88434543" /><Relationship Type="http://schemas.openxmlformats.org/officeDocument/2006/relationships/image" Target="/ppt/media/image18.svg" Id="R5798f7bb17d44941" /><Relationship Type="http://schemas.openxmlformats.org/officeDocument/2006/relationships/notesSlide" Target="/ppt/notesSlides/notesSlide15.xml" Id="Rd3c45b337e6a47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7ea1271764c46e2" /><Relationship Type="http://schemas.openxmlformats.org/officeDocument/2006/relationships/image" Target="/ppt/media/image19.png" Id="Reec84a73c54f4422" /><Relationship Type="http://schemas.openxmlformats.org/officeDocument/2006/relationships/image" Target="/ppt/media/image19.svg" Id="R31f71ccd6f6a41d4" /><Relationship Type="http://schemas.openxmlformats.org/officeDocument/2006/relationships/image" Target="/ppt/media/image20.png" Id="Rd76f8fb25dc54329" /><Relationship Type="http://schemas.openxmlformats.org/officeDocument/2006/relationships/image" Target="/ppt/media/image20.svg" Id="R2020676c25fd466c" /><Relationship Type="http://schemas.openxmlformats.org/officeDocument/2006/relationships/notesSlide" Target="/ppt/notesSlides/notesSlide16.xml" Id="R19d8437b5e264a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17bb36afe0648d9" /><Relationship Type="http://schemas.openxmlformats.org/officeDocument/2006/relationships/image" Target="/ppt/media/image21.png" Id="R360d31f7959942d8" /><Relationship Type="http://schemas.openxmlformats.org/officeDocument/2006/relationships/image" Target="/ppt/media/image21.svg" Id="R35523edef3264a31" /><Relationship Type="http://schemas.openxmlformats.org/officeDocument/2006/relationships/notesSlide" Target="/ppt/notesSlides/notesSlide17.xml" Id="Ra0a09a22bc3f44e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545621c0027e4829" /><Relationship Type="http://schemas.openxmlformats.org/officeDocument/2006/relationships/image" Target="/ppt/media/image22.png" Id="R9857d8f6f71541fe" /><Relationship Type="http://schemas.openxmlformats.org/officeDocument/2006/relationships/image" Target="/ppt/media/image22.svg" Id="Rffa652fd2881484e" /><Relationship Type="http://schemas.openxmlformats.org/officeDocument/2006/relationships/notesSlide" Target="/ppt/notesSlides/notesSlide18.xml" Id="R607ca97d62db454f" /></Relationships>
</file>

<file path=ppt/slides/slide1.xml><?xml version="1.0" encoding="utf-8"?>
<p:sld xmlns:p="http://schemas.openxmlformats.org/presentationml/2006/main">
  <p:cSld>
    <p:bg>
      <p:bgPr>
        <a:solidFill xmlns:a="http://schemas.openxmlformats.org/drawingml/2006/main">
          <a:srgbClr val="11161F"/>
        </a:solidFill>
      </p:bgPr>
    </p:bg>
    <p:spTree>
      <p:nvGrpSpPr>
        <p:cNvPr id="1" name=""/>
        <p:cNvGrpSpPr/>
        <p:nvPr/>
      </p:nvGrpSpPr>
      <p:grpSpPr>
        <a:xfrm xmlns:a="http://schemas.openxmlformats.org/drawingml/2006/main"/>
      </p:grpSpPr>
      <p:sp>
        <p:nvSpPr>
          <p:cNvPr id="11" name="cover-shape-0">
            <a:extLst xmlns:a="http://schemas.openxmlformats.org/drawingml/2006/main">
              <a:ext uri="{FF2B5EF4-FFF2-40B4-BE49-F238E27FC236}">
                <a16:creationId xmlns:a16="http://schemas.microsoft.com/office/drawing/2014/main" id="{6366C559-6FB6-4F95-8B89-F665CEA5926F}"/>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6FA3F0"/>
              </a:gs>
              <a:gs pos="100000">
                <a:srgbClr val="F0884F"/>
              </a:gs>
            </a:gsLst>
            <a:lin ang="0"/>
          </a:gradFill>
          <a:ln xmlns:a="http://schemas.openxmlformats.org/drawingml/2006/main" w="0">
            <a:solidFill>
              <a:srgbClr val="F5F2EA"/>
            </a:solidFill>
          </a:ln>
        </p:spPr>
      </p:sp>
      <p:pic>
        <p:nvPicPr>
          <p:cNvPr id="2" name="">
            <a:extLst xmlns:a="http://schemas.openxmlformats.org/drawingml/2006/main">
              <a:ext uri="{FF2B5EF4-FFF2-40B4-BE49-F238E27FC236}">
                <a16:creationId xmlns:a16="http://schemas.microsoft.com/office/drawing/2014/main" id="{C99B7686-4442-4FF6-BB9B-5FA069B3BABB}"/>
              </a:ext>
            </a:extLst>
          </p:cNvPr>
          <p:cNvPicPr>
            <a:picLocks xmlns:a="http://schemas.openxmlformats.org/drawingml/2006/main" noChangeAspect="1"/>
          </p:cNvPicPr>
          <p:nvPr/>
        </p:nvPicPr>
        <p:blipFill>
          <a:blip xmlns:r="http://schemas.openxmlformats.org/officeDocument/2006/relationships" xmlns:a="http://schemas.openxmlformats.org/drawingml/2006/main" r:embed="R48e1d9d7711f4b5f">
            <a:extLst>
              <a:ext uri="{96DAC541-7B7A-43D3-8B79-37D633B846F1}">
                <asvg:svgBlip xmlns:asvg="http://schemas.microsoft.com/office/drawing/2016/SVG/main" r:embed="Rc7dab0cd8dbb4343"/>
              </a:ext>
            </a:extLst>
          </a:blip>
          <a:stretch xmlns:a="http://schemas.openxmlformats.org/drawingml/2006/main"/>
        </p:blipFill>
        <p:spPr>
          <a:xfrm xmlns:a="http://schemas.openxmlformats.org/drawingml/2006/main">
            <a:off x="11734800" y="2400300"/>
            <a:ext cx="4914900" cy="4914900"/>
          </a:xfrm>
          <a:prstGeom xmlns:a="http://schemas.openxmlformats.org/drawingml/2006/main" prst="rect">
            <a:avLst/>
          </a:prstGeom>
        </p:spPr>
      </p:pic>
      <p:sp>
        <p:nvSpPr>
          <p:cNvPr id="3" name="cover-p-2-0">
            <a:extLst xmlns:a="http://schemas.openxmlformats.org/drawingml/2006/main">
              <a:ext uri="{FF2B5EF4-FFF2-40B4-BE49-F238E27FC236}">
                <a16:creationId xmlns:a16="http://schemas.microsoft.com/office/drawing/2014/main" id="{B72C04EF-BBA7-452D-B75B-1A69651D791A}"/>
              </a:ext>
            </a:extLst>
          </p:cNvPr>
          <p:cNvSpPr>
            <a:spLocks xmlns:a="http://schemas.openxmlformats.org/drawingml/2006/main" noGrp="1"/>
          </p:cNvSpPr>
          <p:nvPr/>
        </p:nvSpPr>
        <p:spPr>
          <a:xfrm xmlns:a="http://schemas.openxmlformats.org/drawingml/2006/main">
            <a:off x="1219200" y="2551658"/>
            <a:ext cx="754573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F0884F"/>
                </a:solidFill>
                <a:latin typeface="JetBrains Mono"/>
                <a:ea typeface="JetBrains Mono"/>
                <a:cs typeface="JetBrains Mono"/>
              </a:rPr>
              <a:t>META GLOBAL AI DEVELOPER HACKATHON · INDIE TRACK</a:t>
            </a:r>
          </a:p>
        </p:txBody>
      </p:sp>
      <p:sp>
        <p:nvSpPr>
          <p:cNvPr id="4" name="cover-h1-3-0">
            <a:extLst xmlns:a="http://schemas.openxmlformats.org/drawingml/2006/main">
              <a:ext uri="{FF2B5EF4-FFF2-40B4-BE49-F238E27FC236}">
                <a16:creationId xmlns:a16="http://schemas.microsoft.com/office/drawing/2014/main" id="{59A6B722-40FD-4C1B-BCAB-ACAAC37A277A}"/>
              </a:ext>
            </a:extLst>
          </p:cNvPr>
          <p:cNvSpPr>
            <a:spLocks xmlns:a="http://schemas.openxmlformats.org/drawingml/2006/main" noGrp="1"/>
          </p:cNvSpPr>
          <p:nvPr/>
        </p:nvSpPr>
        <p:spPr>
          <a:xfrm xmlns:a="http://schemas.openxmlformats.org/drawingml/2006/main">
            <a:off x="1219200" y="3094583"/>
            <a:ext cx="4895999"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7200" b="1" i="0" u="none">
                <a:solidFill>
                  <a:srgbClr val="F5F2EA"/>
                </a:solidFill>
                <a:latin typeface="Space Grotesk"/>
                <a:ea typeface="Space Grotesk"/>
                <a:cs typeface="Space Grotesk"/>
              </a:rPr>
              <a:t>AI is </a:t>
            </a:r>
            <a:r>
              <a:rPr sz="7200" b="1" i="0" u="none">
                <a:solidFill>
                  <a:srgbClr val="6FA3F0"/>
                </a:solidFill>
                <a:latin typeface="Space Grotesk"/>
                <a:ea typeface="Space Grotesk"/>
                <a:cs typeface="Space Grotesk"/>
              </a:rPr>
              <a:t>smart.</a:t>
            </a:r>
          </a:p>
        </p:txBody>
      </p:sp>
      <p:sp>
        <p:nvSpPr>
          <p:cNvPr id="5" name="cover-h1-3-1">
            <a:extLst xmlns:a="http://schemas.openxmlformats.org/drawingml/2006/main">
              <a:ext uri="{FF2B5EF4-FFF2-40B4-BE49-F238E27FC236}">
                <a16:creationId xmlns:a16="http://schemas.microsoft.com/office/drawing/2014/main" id="{13AE244B-B054-4546-99BD-7F1EBEDF10C0}"/>
              </a:ext>
            </a:extLst>
          </p:cNvPr>
          <p:cNvSpPr>
            <a:spLocks xmlns:a="http://schemas.openxmlformats.org/drawingml/2006/main" noGrp="1"/>
          </p:cNvSpPr>
          <p:nvPr/>
        </p:nvSpPr>
        <p:spPr>
          <a:xfrm xmlns:a="http://schemas.openxmlformats.org/drawingml/2006/main">
            <a:off x="1219200" y="4082058"/>
            <a:ext cx="8828633"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7200" b="1" i="0" u="none">
                <a:solidFill>
                  <a:srgbClr val="F5F2EA"/>
                </a:solidFill>
                <a:latin typeface="Space Grotesk"/>
                <a:ea typeface="Space Grotesk"/>
                <a:cs typeface="Space Grotesk"/>
              </a:rPr>
              <a:t>The way we use it is</a:t>
            </a:r>
          </a:p>
        </p:txBody>
      </p:sp>
      <p:sp>
        <p:nvSpPr>
          <p:cNvPr id="6" name="cover-h1-3-2">
            <a:extLst xmlns:a="http://schemas.openxmlformats.org/drawingml/2006/main">
              <a:ext uri="{FF2B5EF4-FFF2-40B4-BE49-F238E27FC236}">
                <a16:creationId xmlns:a16="http://schemas.microsoft.com/office/drawing/2014/main" id="{82D3549F-EB1E-49F2-A15B-12C148A2B23F}"/>
              </a:ext>
            </a:extLst>
          </p:cNvPr>
          <p:cNvSpPr>
            <a:spLocks xmlns:a="http://schemas.openxmlformats.org/drawingml/2006/main" noGrp="1"/>
          </p:cNvSpPr>
          <p:nvPr/>
        </p:nvSpPr>
        <p:spPr>
          <a:xfrm xmlns:a="http://schemas.openxmlformats.org/drawingml/2006/main">
            <a:off x="1219200" y="5069532"/>
            <a:ext cx="8729067"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7200" b="1" i="0" u="sng">
                <a:solidFill>
                  <a:srgbClr val="F0884F"/>
                </a:solidFill>
                <a:latin typeface="Space Grotesk"/>
                <a:ea typeface="Space Grotesk"/>
                <a:cs typeface="Space Grotesk"/>
              </a:rPr>
              <a:t>frustratingly dumb.</a:t>
            </a:r>
          </a:p>
        </p:txBody>
      </p:sp>
      <p:sp>
        <p:nvSpPr>
          <p:cNvPr id="7" name="cover-p-4-0">
            <a:extLst xmlns:a="http://schemas.openxmlformats.org/drawingml/2006/main">
              <a:ext uri="{FF2B5EF4-FFF2-40B4-BE49-F238E27FC236}">
                <a16:creationId xmlns:a16="http://schemas.microsoft.com/office/drawing/2014/main" id="{B03DFEC2-9ADD-4221-A2D8-3280DE978E9F}"/>
              </a:ext>
            </a:extLst>
          </p:cNvPr>
          <p:cNvSpPr>
            <a:spLocks xmlns:a="http://schemas.openxmlformats.org/drawingml/2006/main" noGrp="1"/>
          </p:cNvSpPr>
          <p:nvPr/>
        </p:nvSpPr>
        <p:spPr>
          <a:xfrm xmlns:a="http://schemas.openxmlformats.org/drawingml/2006/main">
            <a:off x="1219200" y="6504682"/>
            <a:ext cx="8257282"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550" b="0" i="0" u="none">
                <a:solidFill>
                  <a:srgbClr val="C8D0DC"/>
                </a:solidFill>
                <a:latin typeface="IBM Plex Sans"/>
                <a:ea typeface="IBM Plex Sans"/>
                <a:cs typeface="IBM Plex Sans"/>
              </a:rPr>
              <a:t>A shared engine for agents to find new tools, reuse work,</a:t>
            </a:r>
          </a:p>
        </p:txBody>
      </p:sp>
      <p:sp>
        <p:nvSpPr>
          <p:cNvPr id="8" name="cover-p-4-1">
            <a:extLst xmlns:a="http://schemas.openxmlformats.org/drawingml/2006/main">
              <a:ext uri="{FF2B5EF4-FFF2-40B4-BE49-F238E27FC236}">
                <a16:creationId xmlns:a16="http://schemas.microsoft.com/office/drawing/2014/main" id="{10A90037-96CD-4C48-947C-C20AB326700A}"/>
              </a:ext>
            </a:extLst>
          </p:cNvPr>
          <p:cNvSpPr>
            <a:spLocks xmlns:a="http://schemas.openxmlformats.org/drawingml/2006/main" noGrp="1"/>
          </p:cNvSpPr>
          <p:nvPr/>
        </p:nvSpPr>
        <p:spPr>
          <a:xfrm xmlns:a="http://schemas.openxmlformats.org/drawingml/2006/main">
            <a:off x="1219200" y="6958013"/>
            <a:ext cx="6544419"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550" b="0" i="0" u="none">
                <a:solidFill>
                  <a:srgbClr val="C8D0DC"/>
                </a:solidFill>
                <a:latin typeface="IBM Plex Sans"/>
                <a:ea typeface="IBM Plex Sans"/>
                <a:cs typeface="IBM Plex Sans"/>
              </a:rPr>
              <a:t>coordinate long jobs and test what improves.</a:t>
            </a:r>
          </a:p>
        </p:txBody>
      </p:sp>
      <p:pic>
        <p:nvPicPr>
          <p:cNvPr id="9" name="">
            <a:extLst xmlns:a="http://schemas.openxmlformats.org/drawingml/2006/main">
              <a:ext uri="{FF2B5EF4-FFF2-40B4-BE49-F238E27FC236}">
                <a16:creationId xmlns:a16="http://schemas.microsoft.com/office/drawing/2014/main" id="{8093695F-F68E-481B-9BBE-E9A8FA08E422}"/>
              </a:ext>
            </a:extLst>
          </p:cNvPr>
          <p:cNvPicPr>
            <a:picLocks xmlns:a="http://schemas.openxmlformats.org/drawingml/2006/main" noChangeAspect="1"/>
          </p:cNvPicPr>
          <p:nvPr/>
        </p:nvPicPr>
        <p:blipFill>
          <a:blip xmlns:r="http://schemas.openxmlformats.org/officeDocument/2006/relationships" xmlns:a="http://schemas.openxmlformats.org/drawingml/2006/main" r:embed="R96e651d923ec43df">
            <a:extLst>
              <a:ext uri="{96DAC541-7B7A-43D3-8B79-37D633B846F1}">
                <asvg:svgBlip xmlns:asvg="http://schemas.microsoft.com/office/drawing/2016/SVG/main" r:embed="Rb23eb0f73ed94744"/>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10" name="cover-p-6-0">
            <a:extLst xmlns:a="http://schemas.openxmlformats.org/drawingml/2006/main">
              <a:ext uri="{FF2B5EF4-FFF2-40B4-BE49-F238E27FC236}">
                <a16:creationId xmlns:a16="http://schemas.microsoft.com/office/drawing/2014/main" id="{9C5C4C04-F672-4786-ADFA-8210212C9944}"/>
              </a:ext>
            </a:extLst>
          </p:cNvPr>
          <p:cNvSpPr>
            <a:spLocks xmlns:a="http://schemas.openxmlformats.org/drawingml/2006/main" noGrp="1"/>
          </p:cNvSpPr>
          <p:nvPr/>
        </p:nvSpPr>
        <p:spPr>
          <a:xfrm xmlns:a="http://schemas.openxmlformats.org/drawingml/2006/main">
            <a:off x="1676400" y="9358313"/>
            <a:ext cx="3180457"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8C96A6"/>
                </a:solidFill>
                <a:latin typeface="IBM Plex Sans"/>
                <a:ea typeface="IBM Plex Sans"/>
                <a:cs typeface="IBM Plex Sans"/>
              </a:rPr>
              <a:t>ta-amps · github.com/ta-amps</a:t>
            </a:r>
          </a:p>
        </p:txBody>
      </p:sp>
    </p:spTree>
    <p:extLst>
      <p:ext uri="{BB962C8B-B14F-4D97-AF65-F5344CB8AC3E}">
        <p14:creationId xmlns:p14="http://schemas.microsoft.com/office/powerpoint/2010/main" val="1309833055"/>
      </p:ext>
    </p:extLst>
  </p:cSld>
</p:sld>
</file>

<file path=ppt/slides/slide2.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31" name="problems-shape-0">
            <a:extLst xmlns:a="http://schemas.openxmlformats.org/drawingml/2006/main">
              <a:ext uri="{FF2B5EF4-FFF2-40B4-BE49-F238E27FC236}">
                <a16:creationId xmlns:a16="http://schemas.microsoft.com/office/drawing/2014/main" id="{F6C72C35-2F91-4220-B0AA-69530F59DF33}"/>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problems-h2-1-0">
            <a:extLst xmlns:a="http://schemas.openxmlformats.org/drawingml/2006/main">
              <a:ext uri="{FF2B5EF4-FFF2-40B4-BE49-F238E27FC236}">
                <a16:creationId xmlns:a16="http://schemas.microsoft.com/office/drawing/2014/main" id="{B1F1853F-E688-45F2-AA1D-77FAE229CE3C}"/>
              </a:ext>
            </a:extLst>
          </p:cNvPr>
          <p:cNvSpPr>
            <a:spLocks xmlns:a="http://schemas.openxmlformats.org/drawingml/2006/main" noGrp="1"/>
          </p:cNvSpPr>
          <p:nvPr/>
        </p:nvSpPr>
        <p:spPr>
          <a:xfrm xmlns:a="http://schemas.openxmlformats.org/drawingml/2006/main">
            <a:off x="1219200" y="1138238"/>
            <a:ext cx="11274177"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Why AI work is frustratingly dumb</a:t>
            </a:r>
          </a:p>
        </p:txBody>
      </p:sp>
      <p:sp>
        <p:nvSpPr>
          <p:cNvPr id="3" name="problems-shape-2">
            <a:extLst xmlns:a="http://schemas.openxmlformats.org/drawingml/2006/main">
              <a:ext uri="{FF2B5EF4-FFF2-40B4-BE49-F238E27FC236}">
                <a16:creationId xmlns:a16="http://schemas.microsoft.com/office/drawing/2014/main" id="{6140D813-9594-4836-86D3-A1FDE7266314}"/>
              </a:ext>
            </a:extLst>
          </p:cNvPr>
          <p:cNvSpPr>
            <a:spLocks xmlns:a="http://schemas.openxmlformats.org/drawingml/2006/main" noGrp="1"/>
          </p:cNvSpPr>
          <p:nvPr/>
        </p:nvSpPr>
        <p:spPr>
          <a:xfrm xmlns:a="http://schemas.openxmlformats.org/drawingml/2006/main">
            <a:off x="1219200" y="2316361"/>
            <a:ext cx="5079950" cy="3119884"/>
          </a:xfrm>
          <a:prstGeom xmlns:a="http://schemas.openxmlformats.org/drawingml/2006/main" prst="roundRect">
            <a:avLst>
              <a:gd name="adj" fmla="val 6106"/>
            </a:avLst>
          </a:prstGeom>
          <a:solidFill xmlns:a="http://schemas.openxmlformats.org/drawingml/2006/main">
            <a:srgbClr val="FFFDF8"/>
          </a:solidFill>
          <a:ln xmlns:a="http://schemas.openxmlformats.org/drawingml/2006/main" w="19050">
            <a:solidFill>
              <a:srgbClr val="E4DED1"/>
            </a:solidFill>
          </a:ln>
        </p:spPr>
      </p:sp>
      <p:sp>
        <p:nvSpPr>
          <p:cNvPr id="4" name="problems-p-3-0">
            <a:extLst xmlns:a="http://schemas.openxmlformats.org/drawingml/2006/main">
              <a:ext uri="{FF2B5EF4-FFF2-40B4-BE49-F238E27FC236}">
                <a16:creationId xmlns:a16="http://schemas.microsoft.com/office/drawing/2014/main" id="{C8B259F8-C575-4C67-BA2B-33FD57692D41}"/>
              </a:ext>
            </a:extLst>
          </p:cNvPr>
          <p:cNvSpPr>
            <a:spLocks xmlns:a="http://schemas.openxmlformats.org/drawingml/2006/main" noGrp="1"/>
          </p:cNvSpPr>
          <p:nvPr/>
        </p:nvSpPr>
        <p:spPr>
          <a:xfrm xmlns:a="http://schemas.openxmlformats.org/drawingml/2006/main">
            <a:off x="1581150" y="2664023"/>
            <a:ext cx="3220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01</a:t>
            </a:r>
          </a:p>
        </p:txBody>
      </p:sp>
      <p:sp>
        <p:nvSpPr>
          <p:cNvPr id="5" name="problems-h3-4-0">
            <a:extLst xmlns:a="http://schemas.openxmlformats.org/drawingml/2006/main">
              <a:ext uri="{FF2B5EF4-FFF2-40B4-BE49-F238E27FC236}">
                <a16:creationId xmlns:a16="http://schemas.microsoft.com/office/drawing/2014/main" id="{5E3CAB98-6849-45AA-9399-6E877C7DC1F6}"/>
              </a:ext>
            </a:extLst>
          </p:cNvPr>
          <p:cNvSpPr>
            <a:spLocks xmlns:a="http://schemas.openxmlformats.org/drawingml/2006/main" noGrp="1"/>
          </p:cNvSpPr>
          <p:nvPr/>
        </p:nvSpPr>
        <p:spPr>
          <a:xfrm xmlns:a="http://schemas.openxmlformats.org/drawingml/2006/main">
            <a:off x="1581150" y="3045023"/>
            <a:ext cx="402222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850" b="1" i="0" u="none">
                <a:solidFill>
                  <a:srgbClr val="11161F"/>
                </a:solidFill>
                <a:latin typeface="Space Grotesk"/>
                <a:ea typeface="Space Grotesk"/>
                <a:cs typeface="Space Grotesk"/>
              </a:rPr>
              <a:t>It doesn’t know what’s</a:t>
            </a:r>
          </a:p>
        </p:txBody>
      </p:sp>
      <p:sp>
        <p:nvSpPr>
          <p:cNvPr id="6" name="problems-h3-4-1">
            <a:extLst xmlns:a="http://schemas.openxmlformats.org/drawingml/2006/main">
              <a:ext uri="{FF2B5EF4-FFF2-40B4-BE49-F238E27FC236}">
                <a16:creationId xmlns:a16="http://schemas.microsoft.com/office/drawing/2014/main" id="{37827106-1DE2-483F-B2D8-AD510F5F7C39}"/>
              </a:ext>
            </a:extLst>
          </p:cNvPr>
          <p:cNvSpPr>
            <a:spLocks xmlns:a="http://schemas.openxmlformats.org/drawingml/2006/main" noGrp="1"/>
          </p:cNvSpPr>
          <p:nvPr/>
        </p:nvSpPr>
        <p:spPr>
          <a:xfrm xmlns:a="http://schemas.openxmlformats.org/drawingml/2006/main">
            <a:off x="1581150" y="3461147"/>
            <a:ext cx="76259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850" b="1" i="0" u="none">
                <a:solidFill>
                  <a:srgbClr val="11161F"/>
                </a:solidFill>
                <a:latin typeface="Space Grotesk"/>
                <a:ea typeface="Space Grotesk"/>
                <a:cs typeface="Space Grotesk"/>
              </a:rPr>
              <a:t>new</a:t>
            </a:r>
          </a:p>
        </p:txBody>
      </p:sp>
      <p:sp>
        <p:nvSpPr>
          <p:cNvPr id="7" name="problems-p-5-0">
            <a:extLst xmlns:a="http://schemas.openxmlformats.org/drawingml/2006/main">
              <a:ext uri="{FF2B5EF4-FFF2-40B4-BE49-F238E27FC236}">
                <a16:creationId xmlns:a16="http://schemas.microsoft.com/office/drawing/2014/main" id="{E7ADBBD7-7E22-4BE7-97E8-849175330C6F}"/>
              </a:ext>
            </a:extLst>
          </p:cNvPr>
          <p:cNvSpPr>
            <a:spLocks xmlns:a="http://schemas.openxmlformats.org/drawingml/2006/main" noGrp="1"/>
          </p:cNvSpPr>
          <p:nvPr/>
        </p:nvSpPr>
        <p:spPr>
          <a:xfrm xmlns:a="http://schemas.openxmlformats.org/drawingml/2006/main">
            <a:off x="1581150" y="4029670"/>
            <a:ext cx="381744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New repos, tools and benchmarks</a:t>
            </a:r>
          </a:p>
        </p:txBody>
      </p:sp>
      <p:sp>
        <p:nvSpPr>
          <p:cNvPr id="8" name="problems-p-5-1">
            <a:extLst xmlns:a="http://schemas.openxmlformats.org/drawingml/2006/main">
              <a:ext uri="{FF2B5EF4-FFF2-40B4-BE49-F238E27FC236}">
                <a16:creationId xmlns:a16="http://schemas.microsoft.com/office/drawing/2014/main" id="{E50F5A26-6732-48C4-B87C-1383D96FDAED}"/>
              </a:ext>
            </a:extLst>
          </p:cNvPr>
          <p:cNvSpPr>
            <a:spLocks xmlns:a="http://schemas.openxmlformats.org/drawingml/2006/main" noGrp="1"/>
          </p:cNvSpPr>
          <p:nvPr/>
        </p:nvSpPr>
        <p:spPr>
          <a:xfrm xmlns:a="http://schemas.openxmlformats.org/drawingml/2006/main">
            <a:off x="1581150" y="4376291"/>
            <a:ext cx="435113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appear every hour. A model can’t know</a:t>
            </a:r>
          </a:p>
        </p:txBody>
      </p:sp>
      <p:sp>
        <p:nvSpPr>
          <p:cNvPr id="9" name="problems-p-5-2">
            <a:extLst xmlns:a="http://schemas.openxmlformats.org/drawingml/2006/main">
              <a:ext uri="{FF2B5EF4-FFF2-40B4-BE49-F238E27FC236}">
                <a16:creationId xmlns:a16="http://schemas.microsoft.com/office/drawing/2014/main" id="{CA6EA189-C6D2-4446-8427-164BE29112FC}"/>
              </a:ext>
            </a:extLst>
          </p:cNvPr>
          <p:cNvSpPr>
            <a:spLocks xmlns:a="http://schemas.openxmlformats.org/drawingml/2006/main" noGrp="1"/>
          </p:cNvSpPr>
          <p:nvPr/>
        </p:nvSpPr>
        <p:spPr>
          <a:xfrm xmlns:a="http://schemas.openxmlformats.org/drawingml/2006/main">
            <a:off x="1581150" y="4722912"/>
            <a:ext cx="375359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what shipped after it was trained.</a:t>
            </a:r>
          </a:p>
        </p:txBody>
      </p:sp>
      <p:sp>
        <p:nvSpPr>
          <p:cNvPr id="10" name="problems-shape-6">
            <a:extLst xmlns:a="http://schemas.openxmlformats.org/drawingml/2006/main">
              <a:ext uri="{FF2B5EF4-FFF2-40B4-BE49-F238E27FC236}">
                <a16:creationId xmlns:a16="http://schemas.microsoft.com/office/drawing/2014/main" id="{F7269FED-F1AF-421A-A548-CB680C16A31B}"/>
              </a:ext>
            </a:extLst>
          </p:cNvPr>
          <p:cNvSpPr>
            <a:spLocks xmlns:a="http://schemas.openxmlformats.org/drawingml/2006/main" noGrp="1"/>
          </p:cNvSpPr>
          <p:nvPr/>
        </p:nvSpPr>
        <p:spPr>
          <a:xfrm xmlns:a="http://schemas.openxmlformats.org/drawingml/2006/main">
            <a:off x="6603950" y="2316361"/>
            <a:ext cx="5080099" cy="3119884"/>
          </a:xfrm>
          <a:prstGeom xmlns:a="http://schemas.openxmlformats.org/drawingml/2006/main" prst="roundRect">
            <a:avLst>
              <a:gd name="adj" fmla="val 6106"/>
            </a:avLst>
          </a:prstGeom>
          <a:solidFill xmlns:a="http://schemas.openxmlformats.org/drawingml/2006/main">
            <a:srgbClr val="FFFDF8"/>
          </a:solidFill>
          <a:ln xmlns:a="http://schemas.openxmlformats.org/drawingml/2006/main" w="19050">
            <a:solidFill>
              <a:srgbClr val="E4DED1"/>
            </a:solidFill>
          </a:ln>
        </p:spPr>
      </p:sp>
      <p:sp>
        <p:nvSpPr>
          <p:cNvPr id="11" name="problems-p-7-0">
            <a:extLst xmlns:a="http://schemas.openxmlformats.org/drawingml/2006/main">
              <a:ext uri="{FF2B5EF4-FFF2-40B4-BE49-F238E27FC236}">
                <a16:creationId xmlns:a16="http://schemas.microsoft.com/office/drawing/2014/main" id="{D6314C78-B3A9-4789-B7D0-8BC4BE5628D8}"/>
              </a:ext>
            </a:extLst>
          </p:cNvPr>
          <p:cNvSpPr>
            <a:spLocks xmlns:a="http://schemas.openxmlformats.org/drawingml/2006/main" noGrp="1"/>
          </p:cNvSpPr>
          <p:nvPr/>
        </p:nvSpPr>
        <p:spPr>
          <a:xfrm xmlns:a="http://schemas.openxmlformats.org/drawingml/2006/main">
            <a:off x="6965900" y="2664023"/>
            <a:ext cx="3220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02</a:t>
            </a:r>
          </a:p>
        </p:txBody>
      </p:sp>
      <p:sp>
        <p:nvSpPr>
          <p:cNvPr id="12" name="problems-h3-8-0">
            <a:extLst xmlns:a="http://schemas.openxmlformats.org/drawingml/2006/main">
              <a:ext uri="{FF2B5EF4-FFF2-40B4-BE49-F238E27FC236}">
                <a16:creationId xmlns:a16="http://schemas.microsoft.com/office/drawing/2014/main" id="{3C4A175C-9EB9-4618-A63F-3F06CE16FC92}"/>
              </a:ext>
            </a:extLst>
          </p:cNvPr>
          <p:cNvSpPr>
            <a:spLocks xmlns:a="http://schemas.openxmlformats.org/drawingml/2006/main" noGrp="1"/>
          </p:cNvSpPr>
          <p:nvPr/>
        </p:nvSpPr>
        <p:spPr>
          <a:xfrm xmlns:a="http://schemas.openxmlformats.org/drawingml/2006/main">
            <a:off x="6965900" y="3045023"/>
            <a:ext cx="4188023"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850" b="1" i="0" u="none">
                <a:solidFill>
                  <a:srgbClr val="11161F"/>
                </a:solidFill>
                <a:latin typeface="Space Grotesk"/>
                <a:ea typeface="Space Grotesk"/>
                <a:cs typeface="Space Grotesk"/>
              </a:rPr>
              <a:t>It rewrites what already</a:t>
            </a:r>
          </a:p>
        </p:txBody>
      </p:sp>
      <p:sp>
        <p:nvSpPr>
          <p:cNvPr id="13" name="problems-h3-8-1">
            <a:extLst xmlns:a="http://schemas.openxmlformats.org/drawingml/2006/main">
              <a:ext uri="{FF2B5EF4-FFF2-40B4-BE49-F238E27FC236}">
                <a16:creationId xmlns:a16="http://schemas.microsoft.com/office/drawing/2014/main" id="{B94A1459-600E-4353-8A39-1BADBE51AD1D}"/>
              </a:ext>
            </a:extLst>
          </p:cNvPr>
          <p:cNvSpPr>
            <a:spLocks xmlns:a="http://schemas.openxmlformats.org/drawingml/2006/main" noGrp="1"/>
          </p:cNvSpPr>
          <p:nvPr/>
        </p:nvSpPr>
        <p:spPr>
          <a:xfrm xmlns:a="http://schemas.openxmlformats.org/drawingml/2006/main">
            <a:off x="6965900" y="3461147"/>
            <a:ext cx="1096268"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850" b="1" i="0" u="none">
                <a:solidFill>
                  <a:srgbClr val="11161F"/>
                </a:solidFill>
                <a:latin typeface="Space Grotesk"/>
                <a:ea typeface="Space Grotesk"/>
                <a:cs typeface="Space Grotesk"/>
              </a:rPr>
              <a:t>exists</a:t>
            </a:r>
          </a:p>
        </p:txBody>
      </p:sp>
      <p:sp>
        <p:nvSpPr>
          <p:cNvPr id="14" name="problems-p-9-0">
            <a:extLst xmlns:a="http://schemas.openxmlformats.org/drawingml/2006/main">
              <a:ext uri="{FF2B5EF4-FFF2-40B4-BE49-F238E27FC236}">
                <a16:creationId xmlns:a16="http://schemas.microsoft.com/office/drawing/2014/main" id="{F0B79CC6-16A4-42FF-A894-39C6F490DE5C}"/>
              </a:ext>
            </a:extLst>
          </p:cNvPr>
          <p:cNvSpPr>
            <a:spLocks xmlns:a="http://schemas.openxmlformats.org/drawingml/2006/main" noGrp="1"/>
          </p:cNvSpPr>
          <p:nvPr/>
        </p:nvSpPr>
        <p:spPr>
          <a:xfrm xmlns:a="http://schemas.openxmlformats.org/drawingml/2006/main">
            <a:off x="6965900" y="4029670"/>
            <a:ext cx="438923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A model is compressed knowledge, not</a:t>
            </a:r>
          </a:p>
        </p:txBody>
      </p:sp>
      <p:sp>
        <p:nvSpPr>
          <p:cNvPr id="15" name="problems-p-9-1">
            <a:extLst xmlns:a="http://schemas.openxmlformats.org/drawingml/2006/main">
              <a:ext uri="{FF2B5EF4-FFF2-40B4-BE49-F238E27FC236}">
                <a16:creationId xmlns:a16="http://schemas.microsoft.com/office/drawing/2014/main" id="{FE6DCCC9-2389-4EF3-AF9E-798EC671A950}"/>
              </a:ext>
            </a:extLst>
          </p:cNvPr>
          <p:cNvSpPr>
            <a:spLocks xmlns:a="http://schemas.openxmlformats.org/drawingml/2006/main" noGrp="1"/>
          </p:cNvSpPr>
          <p:nvPr/>
        </p:nvSpPr>
        <p:spPr>
          <a:xfrm xmlns:a="http://schemas.openxmlformats.org/drawingml/2006/main">
            <a:off x="6965900" y="4376291"/>
            <a:ext cx="420528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a library of reusable code. So it writes</a:t>
            </a:r>
          </a:p>
        </p:txBody>
      </p:sp>
      <p:sp>
        <p:nvSpPr>
          <p:cNvPr id="16" name="problems-p-9-2">
            <a:extLst xmlns:a="http://schemas.openxmlformats.org/drawingml/2006/main">
              <a:ext uri="{FF2B5EF4-FFF2-40B4-BE49-F238E27FC236}">
                <a16:creationId xmlns:a16="http://schemas.microsoft.com/office/drawing/2014/main" id="{CB4AD5DB-1A37-4190-BD0C-0D7F7E323EB4}"/>
              </a:ext>
            </a:extLst>
          </p:cNvPr>
          <p:cNvSpPr>
            <a:spLocks xmlns:a="http://schemas.openxmlformats.org/drawingml/2006/main" noGrp="1"/>
          </p:cNvSpPr>
          <p:nvPr/>
        </p:nvSpPr>
        <p:spPr>
          <a:xfrm xmlns:a="http://schemas.openxmlformats.org/drawingml/2006/main">
            <a:off x="6965900" y="4722912"/>
            <a:ext cx="362024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non-novel code again and again.</a:t>
            </a:r>
          </a:p>
        </p:txBody>
      </p:sp>
      <p:sp>
        <p:nvSpPr>
          <p:cNvPr id="17" name="problems-shape-10">
            <a:extLst xmlns:a="http://schemas.openxmlformats.org/drawingml/2006/main">
              <a:ext uri="{FF2B5EF4-FFF2-40B4-BE49-F238E27FC236}">
                <a16:creationId xmlns:a16="http://schemas.microsoft.com/office/drawing/2014/main" id="{53E4DB8E-834C-4B24-A97E-846DD5D2A69C}"/>
              </a:ext>
            </a:extLst>
          </p:cNvPr>
          <p:cNvSpPr>
            <a:spLocks xmlns:a="http://schemas.openxmlformats.org/drawingml/2006/main" noGrp="1"/>
          </p:cNvSpPr>
          <p:nvPr/>
        </p:nvSpPr>
        <p:spPr>
          <a:xfrm xmlns:a="http://schemas.openxmlformats.org/drawingml/2006/main">
            <a:off x="11988850" y="2316361"/>
            <a:ext cx="5079950" cy="3119884"/>
          </a:xfrm>
          <a:prstGeom xmlns:a="http://schemas.openxmlformats.org/drawingml/2006/main" prst="roundRect">
            <a:avLst>
              <a:gd name="adj" fmla="val 6106"/>
            </a:avLst>
          </a:prstGeom>
          <a:solidFill xmlns:a="http://schemas.openxmlformats.org/drawingml/2006/main">
            <a:srgbClr val="FFFDF8"/>
          </a:solidFill>
          <a:ln xmlns:a="http://schemas.openxmlformats.org/drawingml/2006/main" w="19050">
            <a:solidFill>
              <a:srgbClr val="E4DED1"/>
            </a:solidFill>
          </a:ln>
        </p:spPr>
      </p:sp>
      <p:sp>
        <p:nvSpPr>
          <p:cNvPr id="18" name="problems-p-11-0">
            <a:extLst xmlns:a="http://schemas.openxmlformats.org/drawingml/2006/main">
              <a:ext uri="{FF2B5EF4-FFF2-40B4-BE49-F238E27FC236}">
                <a16:creationId xmlns:a16="http://schemas.microsoft.com/office/drawing/2014/main" id="{2C84143E-2B14-4427-BD92-C6C5EFA0D5E3}"/>
              </a:ext>
            </a:extLst>
          </p:cNvPr>
          <p:cNvSpPr>
            <a:spLocks xmlns:a="http://schemas.openxmlformats.org/drawingml/2006/main" noGrp="1"/>
          </p:cNvSpPr>
          <p:nvPr/>
        </p:nvSpPr>
        <p:spPr>
          <a:xfrm xmlns:a="http://schemas.openxmlformats.org/drawingml/2006/main">
            <a:off x="12350800" y="2664023"/>
            <a:ext cx="3220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03</a:t>
            </a:r>
          </a:p>
        </p:txBody>
      </p:sp>
      <p:sp>
        <p:nvSpPr>
          <p:cNvPr id="19" name="problems-h3-12-0">
            <a:extLst xmlns:a="http://schemas.openxmlformats.org/drawingml/2006/main">
              <a:ext uri="{FF2B5EF4-FFF2-40B4-BE49-F238E27FC236}">
                <a16:creationId xmlns:a16="http://schemas.microsoft.com/office/drawing/2014/main" id="{C55B142B-6BE4-455D-9202-BD44A3B2E5B9}"/>
              </a:ext>
            </a:extLst>
          </p:cNvPr>
          <p:cNvSpPr>
            <a:spLocks xmlns:a="http://schemas.openxmlformats.org/drawingml/2006/main" noGrp="1"/>
          </p:cNvSpPr>
          <p:nvPr/>
        </p:nvSpPr>
        <p:spPr>
          <a:xfrm xmlns:a="http://schemas.openxmlformats.org/drawingml/2006/main">
            <a:off x="12350800" y="3045023"/>
            <a:ext cx="3566517"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850" b="1" i="0" u="none">
                <a:solidFill>
                  <a:srgbClr val="11161F"/>
                </a:solidFill>
                <a:latin typeface="Space Grotesk"/>
                <a:ea typeface="Space Grotesk"/>
                <a:cs typeface="Space Grotesk"/>
              </a:rPr>
              <a:t>It needs babysitting</a:t>
            </a:r>
          </a:p>
        </p:txBody>
      </p:sp>
      <p:sp>
        <p:nvSpPr>
          <p:cNvPr id="20" name="problems-p-13-0">
            <a:extLst xmlns:a="http://schemas.openxmlformats.org/drawingml/2006/main">
              <a:ext uri="{FF2B5EF4-FFF2-40B4-BE49-F238E27FC236}">
                <a16:creationId xmlns:a16="http://schemas.microsoft.com/office/drawing/2014/main" id="{A3603A2F-3144-4EB0-B16B-5A2D929C01BC}"/>
              </a:ext>
            </a:extLst>
          </p:cNvPr>
          <p:cNvSpPr>
            <a:spLocks xmlns:a="http://schemas.openxmlformats.org/drawingml/2006/main" noGrp="1"/>
          </p:cNvSpPr>
          <p:nvPr/>
        </p:nvSpPr>
        <p:spPr>
          <a:xfrm xmlns:a="http://schemas.openxmlformats.org/drawingml/2006/main">
            <a:off x="12350800" y="3613547"/>
            <a:ext cx="402490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Big jobs are hard to break down and</a:t>
            </a:r>
          </a:p>
        </p:txBody>
      </p:sp>
      <p:sp>
        <p:nvSpPr>
          <p:cNvPr id="21" name="problems-p-13-1">
            <a:extLst xmlns:a="http://schemas.openxmlformats.org/drawingml/2006/main">
              <a:ext uri="{FF2B5EF4-FFF2-40B4-BE49-F238E27FC236}">
                <a16:creationId xmlns:a16="http://schemas.microsoft.com/office/drawing/2014/main" id="{F40D5117-75CA-4ACB-90CB-12F1B5EB7B21}"/>
              </a:ext>
            </a:extLst>
          </p:cNvPr>
          <p:cNvSpPr>
            <a:spLocks xmlns:a="http://schemas.openxmlformats.org/drawingml/2006/main" noGrp="1"/>
          </p:cNvSpPr>
          <p:nvPr/>
        </p:nvSpPr>
        <p:spPr>
          <a:xfrm xmlns:a="http://schemas.openxmlformats.org/drawingml/2006/main">
            <a:off x="12350800" y="3960168"/>
            <a:ext cx="434994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track. Harnesses help, but one process</a:t>
            </a:r>
          </a:p>
        </p:txBody>
      </p:sp>
      <p:sp>
        <p:nvSpPr>
          <p:cNvPr id="22" name="problems-p-13-2">
            <a:extLst xmlns:a="http://schemas.openxmlformats.org/drawingml/2006/main">
              <a:ext uri="{FF2B5EF4-FFF2-40B4-BE49-F238E27FC236}">
                <a16:creationId xmlns:a16="http://schemas.microsoft.com/office/drawing/2014/main" id="{B19B08A2-F350-45FA-81B0-FDDFCE381073}"/>
              </a:ext>
            </a:extLst>
          </p:cNvPr>
          <p:cNvSpPr>
            <a:spLocks xmlns:a="http://schemas.openxmlformats.org/drawingml/2006/main" noGrp="1"/>
          </p:cNvSpPr>
          <p:nvPr/>
        </p:nvSpPr>
        <p:spPr>
          <a:xfrm xmlns:a="http://schemas.openxmlformats.org/drawingml/2006/main">
            <a:off x="12350800" y="4306788"/>
            <a:ext cx="426764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doing everything still loses the thread.</a:t>
            </a:r>
          </a:p>
        </p:txBody>
      </p:sp>
      <p:sp>
        <p:nvSpPr>
          <p:cNvPr id="23" name="problems-shape-14">
            <a:extLst xmlns:a="http://schemas.openxmlformats.org/drawingml/2006/main">
              <a:ext uri="{FF2B5EF4-FFF2-40B4-BE49-F238E27FC236}">
                <a16:creationId xmlns:a16="http://schemas.microsoft.com/office/drawing/2014/main" id="{7F5D7542-46C4-49E8-8BF2-F6A7A1FC6670}"/>
              </a:ext>
            </a:extLst>
          </p:cNvPr>
          <p:cNvSpPr>
            <a:spLocks xmlns:a="http://schemas.openxmlformats.org/drawingml/2006/main" noGrp="1"/>
          </p:cNvSpPr>
          <p:nvPr/>
        </p:nvSpPr>
        <p:spPr>
          <a:xfrm xmlns:a="http://schemas.openxmlformats.org/drawingml/2006/main">
            <a:off x="1219200" y="5779145"/>
            <a:ext cx="15849600" cy="1407616"/>
          </a:xfrm>
          <a:prstGeom xmlns:a="http://schemas.openxmlformats.org/drawingml/2006/main" prst="roundRect">
            <a:avLst>
              <a:gd name="adj" fmla="val 13534"/>
            </a:avLst>
          </a:prstGeom>
          <a:solidFill xmlns:a="http://schemas.openxmlformats.org/drawingml/2006/main">
            <a:srgbClr val="11161F"/>
          </a:solidFill>
          <a:ln xmlns:a="http://schemas.openxmlformats.org/drawingml/2006/main" w="0">
            <a:solidFill>
              <a:srgbClr val="11161F"/>
            </a:solidFill>
          </a:ln>
        </p:spPr>
      </p:sp>
      <p:sp>
        <p:nvSpPr>
          <p:cNvPr id="24" name="problems-p-15-0">
            <a:extLst xmlns:a="http://schemas.openxmlformats.org/drawingml/2006/main">
              <a:ext uri="{FF2B5EF4-FFF2-40B4-BE49-F238E27FC236}">
                <a16:creationId xmlns:a16="http://schemas.microsoft.com/office/drawing/2014/main" id="{D9554E4E-6C82-40E5-9232-CBB094C58F65}"/>
              </a:ext>
            </a:extLst>
          </p:cNvPr>
          <p:cNvSpPr>
            <a:spLocks xmlns:a="http://schemas.openxmlformats.org/drawingml/2006/main" noGrp="1"/>
          </p:cNvSpPr>
          <p:nvPr/>
        </p:nvSpPr>
        <p:spPr>
          <a:xfrm xmlns:a="http://schemas.openxmlformats.org/drawingml/2006/main">
            <a:off x="1600200" y="6321028"/>
            <a:ext cx="22422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F0884F"/>
                </a:solidFill>
                <a:latin typeface="JetBrains Mono"/>
                <a:ea typeface="JetBrains Mono"/>
                <a:cs typeface="JetBrains Mono"/>
              </a:rPr>
              <a:t>ACROSS ALL THREE</a:t>
            </a:r>
          </a:p>
        </p:txBody>
      </p:sp>
      <p:sp>
        <p:nvSpPr>
          <p:cNvPr id="25" name="problems-h3-16-0">
            <a:extLst xmlns:a="http://schemas.openxmlformats.org/drawingml/2006/main">
              <a:ext uri="{FF2B5EF4-FFF2-40B4-BE49-F238E27FC236}">
                <a16:creationId xmlns:a16="http://schemas.microsoft.com/office/drawing/2014/main" id="{F7BA79D2-B755-4B29-A97B-6B82D0E8190C}"/>
              </a:ext>
            </a:extLst>
          </p:cNvPr>
          <p:cNvSpPr>
            <a:spLocks xmlns:a="http://schemas.openxmlformats.org/drawingml/2006/main" noGrp="1"/>
          </p:cNvSpPr>
          <p:nvPr/>
        </p:nvSpPr>
        <p:spPr>
          <a:xfrm xmlns:a="http://schemas.openxmlformats.org/drawingml/2006/main">
            <a:off x="4099620" y="6041082"/>
            <a:ext cx="4589711"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F5F2EA"/>
                </a:solidFill>
                <a:latin typeface="Space Grotesk"/>
                <a:ea typeface="Space Grotesk"/>
                <a:cs typeface="Space Grotesk"/>
              </a:rPr>
              <a:t>Training alone doesn’t fix it</a:t>
            </a:r>
          </a:p>
        </p:txBody>
      </p:sp>
      <p:sp>
        <p:nvSpPr>
          <p:cNvPr id="26" name="problems-p-17-0">
            <a:extLst xmlns:a="http://schemas.openxmlformats.org/drawingml/2006/main">
              <a:ext uri="{FF2B5EF4-FFF2-40B4-BE49-F238E27FC236}">
                <a16:creationId xmlns:a16="http://schemas.microsoft.com/office/drawing/2014/main" id="{C8716917-4716-4060-A435-D4BB27DE40C1}"/>
              </a:ext>
            </a:extLst>
          </p:cNvPr>
          <p:cNvSpPr>
            <a:spLocks xmlns:a="http://schemas.openxmlformats.org/drawingml/2006/main" noGrp="1"/>
          </p:cNvSpPr>
          <p:nvPr/>
        </p:nvSpPr>
        <p:spPr>
          <a:xfrm xmlns:a="http://schemas.openxmlformats.org/drawingml/2006/main">
            <a:off x="4099620" y="6530578"/>
            <a:ext cx="1098262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C8D0DC"/>
                </a:solidFill>
                <a:latin typeface="IBM Plex Sans"/>
                <a:ea typeface="IBM Plex Sans"/>
                <a:cs typeface="IBM Plex Sans"/>
              </a:rPr>
              <a:t>New models help, but current tools, reusable code and durable queues still need external systems.</a:t>
            </a:r>
          </a:p>
        </p:txBody>
      </p:sp>
      <p:sp>
        <p:nvSpPr>
          <p:cNvPr id="27" name="problems-p-18-0">
            <a:extLst xmlns:a="http://schemas.openxmlformats.org/drawingml/2006/main">
              <a:ext uri="{FF2B5EF4-FFF2-40B4-BE49-F238E27FC236}">
                <a16:creationId xmlns:a16="http://schemas.microsoft.com/office/drawing/2014/main" id="{1E1B6DAA-02EA-4724-ABFF-AF154E2EC12D}"/>
              </a:ext>
            </a:extLst>
          </p:cNvPr>
          <p:cNvSpPr>
            <a:spLocks xmlns:a="http://schemas.openxmlformats.org/drawingml/2006/main" noGrp="1"/>
          </p:cNvSpPr>
          <p:nvPr/>
        </p:nvSpPr>
        <p:spPr>
          <a:xfrm xmlns:a="http://schemas.openxmlformats.org/drawingml/2006/main">
            <a:off x="1219200" y="7524899"/>
            <a:ext cx="1556474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Today’s AI doesn’t break work into small, atomic, decentralized pieces in a graph that many workers can claim, check and</a:t>
            </a:r>
          </a:p>
        </p:txBody>
      </p:sp>
      <p:sp>
        <p:nvSpPr>
          <p:cNvPr id="28" name="problems-p-18-1">
            <a:extLst xmlns:a="http://schemas.openxmlformats.org/drawingml/2006/main">
              <a:ext uri="{FF2B5EF4-FFF2-40B4-BE49-F238E27FC236}">
                <a16:creationId xmlns:a16="http://schemas.microsoft.com/office/drawing/2014/main" id="{B4DFACE1-C5DF-42D7-8D51-23BAE6165285}"/>
              </a:ext>
            </a:extLst>
          </p:cNvPr>
          <p:cNvSpPr>
            <a:spLocks xmlns:a="http://schemas.openxmlformats.org/drawingml/2006/main" noGrp="1"/>
          </p:cNvSpPr>
          <p:nvPr/>
        </p:nvSpPr>
        <p:spPr>
          <a:xfrm xmlns:a="http://schemas.openxmlformats.org/drawingml/2006/main">
            <a:off x="1219200" y="7924949"/>
            <a:ext cx="822722"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finish.</a:t>
            </a:r>
          </a:p>
        </p:txBody>
      </p:sp>
      <p:pic>
        <p:nvPicPr>
          <p:cNvPr id="29" name="">
            <a:extLst xmlns:a="http://schemas.openxmlformats.org/drawingml/2006/main">
              <a:ext uri="{FF2B5EF4-FFF2-40B4-BE49-F238E27FC236}">
                <a16:creationId xmlns:a16="http://schemas.microsoft.com/office/drawing/2014/main" id="{805870F7-2036-44B6-AC7D-05BEE61E2BA0}"/>
              </a:ext>
            </a:extLst>
          </p:cNvPr>
          <p:cNvPicPr>
            <a:picLocks xmlns:a="http://schemas.openxmlformats.org/drawingml/2006/main" noChangeAspect="1"/>
          </p:cNvPicPr>
          <p:nvPr/>
        </p:nvPicPr>
        <p:blipFill>
          <a:blip xmlns:r="http://schemas.openxmlformats.org/officeDocument/2006/relationships" xmlns:a="http://schemas.openxmlformats.org/drawingml/2006/main" r:embed="R462c03ec0a1e4381">
            <a:extLst>
              <a:ext uri="{96DAC541-7B7A-43D3-8B79-37D633B846F1}">
                <asvg:svgBlip xmlns:asvg="http://schemas.microsoft.com/office/drawing/2016/SVG/main" r:embed="R48c31086d9104ef9"/>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30" name="problems-p-20-0">
            <a:extLst xmlns:a="http://schemas.openxmlformats.org/drawingml/2006/main">
              <a:ext uri="{FF2B5EF4-FFF2-40B4-BE49-F238E27FC236}">
                <a16:creationId xmlns:a16="http://schemas.microsoft.com/office/drawing/2014/main" id="{D25726ED-8401-4331-BDF2-CD8BFC74CC9C}"/>
              </a:ext>
            </a:extLst>
          </p:cNvPr>
          <p:cNvSpPr>
            <a:spLocks xmlns:a="http://schemas.openxmlformats.org/drawingml/2006/main" noGrp="1"/>
          </p:cNvSpPr>
          <p:nvPr/>
        </p:nvSpPr>
        <p:spPr>
          <a:xfrm xmlns:a="http://schemas.openxmlformats.org/drawingml/2006/main">
            <a:off x="1676400" y="9358313"/>
            <a:ext cx="135091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The problem</a:t>
            </a:r>
          </a:p>
        </p:txBody>
      </p:sp>
    </p:spTree>
    <p:extLst>
      <p:ext uri="{BB962C8B-B14F-4D97-AF65-F5344CB8AC3E}">
        <p14:creationId xmlns:p14="http://schemas.microsoft.com/office/powerpoint/2010/main" val="1989019127"/>
      </p:ext>
    </p:extLst>
  </p:cSld>
</p:sld>
</file>

<file path=ppt/slides/slide3.xml><?xml version="1.0" encoding="utf-8"?>
<p:sld xmlns:p="http://schemas.openxmlformats.org/presentationml/2006/main">
  <p:cSld>
    <p:bg>
      <p:bgPr>
        <a:solidFill xmlns:a="http://schemas.openxmlformats.org/drawingml/2006/main">
          <a:srgbClr val="11161F"/>
        </a:solidFill>
      </p:bgPr>
    </p:bg>
    <p:spTree>
      <p:nvGrpSpPr>
        <p:cNvPr id="1" name=""/>
        <p:cNvGrpSpPr/>
        <p:nvPr/>
      </p:nvGrpSpPr>
      <p:grpSpPr>
        <a:xfrm xmlns:a="http://schemas.openxmlformats.org/drawingml/2006/main"/>
      </p:grpSpPr>
      <p:sp>
        <p:nvSpPr>
          <p:cNvPr id="9" name="training-shape-0">
            <a:extLst xmlns:a="http://schemas.openxmlformats.org/drawingml/2006/main">
              <a:ext uri="{FF2B5EF4-FFF2-40B4-BE49-F238E27FC236}">
                <a16:creationId xmlns:a16="http://schemas.microsoft.com/office/drawing/2014/main" id="{5993E730-02AC-4506-ACED-791B9A8E8C3B}"/>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6FA3F0"/>
              </a:gs>
              <a:gs pos="100000">
                <a:srgbClr val="F0884F"/>
              </a:gs>
            </a:gsLst>
            <a:lin ang="0"/>
          </a:gradFill>
          <a:ln xmlns:a="http://schemas.openxmlformats.org/drawingml/2006/main" w="0">
            <a:solidFill>
              <a:srgbClr val="F5F2EA"/>
            </a:solidFill>
          </a:ln>
        </p:spPr>
      </p:sp>
      <p:sp>
        <p:nvSpPr>
          <p:cNvPr id="2" name="training-p-1-0">
            <a:extLst xmlns:a="http://schemas.openxmlformats.org/drawingml/2006/main">
              <a:ext uri="{FF2B5EF4-FFF2-40B4-BE49-F238E27FC236}">
                <a16:creationId xmlns:a16="http://schemas.microsoft.com/office/drawing/2014/main" id="{5B4C852F-0EEA-464B-8795-E47490159276}"/>
              </a:ext>
            </a:extLst>
          </p:cNvPr>
          <p:cNvSpPr>
            <a:spLocks xmlns:a="http://schemas.openxmlformats.org/drawingml/2006/main" noGrp="1"/>
          </p:cNvSpPr>
          <p:nvPr/>
        </p:nvSpPr>
        <p:spPr>
          <a:xfrm xmlns:a="http://schemas.openxmlformats.org/drawingml/2006/main">
            <a:off x="1219200" y="3156645"/>
            <a:ext cx="34843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F0884F"/>
                </a:solidFill>
                <a:latin typeface="JetBrains Mono"/>
                <a:ea typeface="JetBrains Mono"/>
                <a:cs typeface="JetBrains Mono"/>
              </a:rPr>
              <a:t>WHY IT KEEPS HAPPENING</a:t>
            </a:r>
          </a:p>
        </p:txBody>
      </p:sp>
      <p:sp>
        <p:nvSpPr>
          <p:cNvPr id="3" name="training-h2-2-0">
            <a:extLst xmlns:a="http://schemas.openxmlformats.org/drawingml/2006/main">
              <a:ext uri="{FF2B5EF4-FFF2-40B4-BE49-F238E27FC236}">
                <a16:creationId xmlns:a16="http://schemas.microsoft.com/office/drawing/2014/main" id="{C9019CE1-C2FA-4A57-AE94-00306B62ED6A}"/>
              </a:ext>
            </a:extLst>
          </p:cNvPr>
          <p:cNvSpPr>
            <a:spLocks xmlns:a="http://schemas.openxmlformats.org/drawingml/2006/main" noGrp="1"/>
          </p:cNvSpPr>
          <p:nvPr/>
        </p:nvSpPr>
        <p:spPr>
          <a:xfrm xmlns:a="http://schemas.openxmlformats.org/drawingml/2006/main">
            <a:off x="1219200" y="3766245"/>
            <a:ext cx="14938623"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6000" b="1" i="0" u="none">
                <a:solidFill>
                  <a:srgbClr val="F5F2EA"/>
                </a:solidFill>
                <a:latin typeface="Space Grotesk"/>
                <a:ea typeface="Space Grotesk"/>
                <a:cs typeface="Space Grotesk"/>
              </a:rPr>
              <a:t>Models alone don’t give us a shared way</a:t>
            </a:r>
          </a:p>
        </p:txBody>
      </p:sp>
      <p:sp>
        <p:nvSpPr>
          <p:cNvPr id="4" name="training-h2-2-1">
            <a:extLst xmlns:a="http://schemas.openxmlformats.org/drawingml/2006/main">
              <a:ext uri="{FF2B5EF4-FFF2-40B4-BE49-F238E27FC236}">
                <a16:creationId xmlns:a16="http://schemas.microsoft.com/office/drawing/2014/main" id="{8D155EE4-6DD3-41FB-9E05-861FF28378AC}"/>
              </a:ext>
            </a:extLst>
          </p:cNvPr>
          <p:cNvSpPr>
            <a:spLocks xmlns:a="http://schemas.openxmlformats.org/drawingml/2006/main" noGrp="1"/>
          </p:cNvSpPr>
          <p:nvPr/>
        </p:nvSpPr>
        <p:spPr>
          <a:xfrm xmlns:a="http://schemas.openxmlformats.org/drawingml/2006/main">
            <a:off x="1219200" y="4604445"/>
            <a:ext cx="15234493"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6000" b="1" i="0" u="none">
                <a:solidFill>
                  <a:srgbClr val="F5F2EA"/>
                </a:solidFill>
                <a:latin typeface="Space Grotesk"/>
                <a:ea typeface="Space Grotesk"/>
                <a:cs typeface="Space Grotesk"/>
              </a:rPr>
              <a:t>to </a:t>
            </a:r>
            <a:r>
              <a:rPr sz="6000" b="1" i="0" u="none">
                <a:solidFill>
                  <a:srgbClr val="F0884F"/>
                </a:solidFill>
                <a:latin typeface="Space Grotesk"/>
                <a:ea typeface="Space Grotesk"/>
                <a:cs typeface="Space Grotesk"/>
              </a:rPr>
              <a:t>organize, reuse or learn from</a:t>
            </a:r>
            <a:r>
              <a:rPr sz="6000" b="1" i="0" u="none">
                <a:solidFill>
                  <a:srgbClr val="F5F2EA"/>
                </a:solidFill>
                <a:latin typeface="Space Grotesk"/>
                <a:ea typeface="Space Grotesk"/>
                <a:cs typeface="Space Grotesk"/>
              </a:rPr>
              <a:t> our work.</a:t>
            </a:r>
          </a:p>
        </p:txBody>
      </p:sp>
      <p:sp>
        <p:nvSpPr>
          <p:cNvPr id="5" name="training-p-3-0">
            <a:extLst xmlns:a="http://schemas.openxmlformats.org/drawingml/2006/main">
              <a:ext uri="{FF2B5EF4-FFF2-40B4-BE49-F238E27FC236}">
                <a16:creationId xmlns:a16="http://schemas.microsoft.com/office/drawing/2014/main" id="{5B6911B8-9040-4847-BC0A-5EC5BE9D360B}"/>
              </a:ext>
            </a:extLst>
          </p:cNvPr>
          <p:cNvSpPr>
            <a:spLocks xmlns:a="http://schemas.openxmlformats.org/drawingml/2006/main" noGrp="1"/>
          </p:cNvSpPr>
          <p:nvPr/>
        </p:nvSpPr>
        <p:spPr>
          <a:xfrm xmlns:a="http://schemas.openxmlformats.org/drawingml/2006/main">
            <a:off x="1219200" y="5899845"/>
            <a:ext cx="14128403"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550" b="0" i="0" u="none">
                <a:solidFill>
                  <a:srgbClr val="C8D0DC"/>
                </a:solidFill>
                <a:latin typeface="IBM Plex Sans"/>
                <a:ea typeface="IBM Plex Sans"/>
                <a:cs typeface="IBM Plex Sans"/>
              </a:rPr>
              <a:t>Harnesses offer pieces of this. We want shared contracts so results and follow-up work can travel</a:t>
            </a:r>
          </a:p>
        </p:txBody>
      </p:sp>
      <p:sp>
        <p:nvSpPr>
          <p:cNvPr id="6" name="training-p-3-1">
            <a:extLst xmlns:a="http://schemas.openxmlformats.org/drawingml/2006/main">
              <a:ext uri="{FF2B5EF4-FFF2-40B4-BE49-F238E27FC236}">
                <a16:creationId xmlns:a16="http://schemas.microsoft.com/office/drawing/2014/main" id="{B1F5400E-B363-48C8-BEEA-A749471008C7}"/>
              </a:ext>
            </a:extLst>
          </p:cNvPr>
          <p:cNvSpPr>
            <a:spLocks xmlns:a="http://schemas.openxmlformats.org/drawingml/2006/main" noGrp="1"/>
          </p:cNvSpPr>
          <p:nvPr/>
        </p:nvSpPr>
        <p:spPr>
          <a:xfrm xmlns:a="http://schemas.openxmlformats.org/drawingml/2006/main">
            <a:off x="1219200" y="6353175"/>
            <a:ext cx="2236291"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550" b="0" i="0" u="none">
                <a:solidFill>
                  <a:srgbClr val="C8D0DC"/>
                </a:solidFill>
                <a:latin typeface="IBM Plex Sans"/>
                <a:ea typeface="IBM Plex Sans"/>
                <a:cs typeface="IBM Plex Sans"/>
              </a:rPr>
              <a:t>between them.</a:t>
            </a:r>
          </a:p>
        </p:txBody>
      </p:sp>
      <p:pic>
        <p:nvPicPr>
          <p:cNvPr id="7" name="">
            <a:extLst xmlns:a="http://schemas.openxmlformats.org/drawingml/2006/main">
              <a:ext uri="{FF2B5EF4-FFF2-40B4-BE49-F238E27FC236}">
                <a16:creationId xmlns:a16="http://schemas.microsoft.com/office/drawing/2014/main" id="{58FD2773-BF58-45F2-B8D6-2F7DFE0B2891}"/>
              </a:ext>
            </a:extLst>
          </p:cNvPr>
          <p:cNvPicPr>
            <a:picLocks xmlns:a="http://schemas.openxmlformats.org/drawingml/2006/main" noChangeAspect="1"/>
          </p:cNvPicPr>
          <p:nvPr/>
        </p:nvPicPr>
        <p:blipFill>
          <a:blip xmlns:r="http://schemas.openxmlformats.org/officeDocument/2006/relationships" xmlns:a="http://schemas.openxmlformats.org/drawingml/2006/main" r:embed="R01e7a4bc1d974f8b">
            <a:extLst>
              <a:ext uri="{96DAC541-7B7A-43D3-8B79-37D633B846F1}">
                <asvg:svgBlip xmlns:asvg="http://schemas.microsoft.com/office/drawing/2016/SVG/main" r:embed="R8d6cfe98618d403e"/>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8" name="training-p-5-0">
            <a:extLst xmlns:a="http://schemas.openxmlformats.org/drawingml/2006/main">
              <a:ext uri="{FF2B5EF4-FFF2-40B4-BE49-F238E27FC236}">
                <a16:creationId xmlns:a16="http://schemas.microsoft.com/office/drawing/2014/main" id="{7615E8AD-8914-493C-A82B-F79E00C4F16B}"/>
              </a:ext>
            </a:extLst>
          </p:cNvPr>
          <p:cNvSpPr>
            <a:spLocks xmlns:a="http://schemas.openxmlformats.org/drawingml/2006/main" noGrp="1"/>
          </p:cNvSpPr>
          <p:nvPr/>
        </p:nvSpPr>
        <p:spPr>
          <a:xfrm xmlns:a="http://schemas.openxmlformats.org/drawingml/2006/main">
            <a:off x="1676400" y="9358313"/>
            <a:ext cx="135091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8C96A6"/>
                </a:solidFill>
                <a:latin typeface="IBM Plex Sans"/>
                <a:ea typeface="IBM Plex Sans"/>
                <a:cs typeface="IBM Plex Sans"/>
              </a:rPr>
              <a:t>The problem</a:t>
            </a:r>
          </a:p>
        </p:txBody>
      </p:sp>
    </p:spTree>
    <p:extLst>
      <p:ext uri="{BB962C8B-B14F-4D97-AF65-F5344CB8AC3E}">
        <p14:creationId xmlns:p14="http://schemas.microsoft.com/office/powerpoint/2010/main" val="1185907195"/>
      </p:ext>
    </p:extLst>
  </p:cSld>
</p:sld>
</file>

<file path=ppt/slides/slide4.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39" name="answer-shape-0">
            <a:extLst xmlns:a="http://schemas.openxmlformats.org/drawingml/2006/main">
              <a:ext uri="{FF2B5EF4-FFF2-40B4-BE49-F238E27FC236}">
                <a16:creationId xmlns:a16="http://schemas.microsoft.com/office/drawing/2014/main" id="{C043A7E5-038F-46FB-8CEE-A9F68BF6BBC4}"/>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answer-h2-1-0">
            <a:extLst xmlns:a="http://schemas.openxmlformats.org/drawingml/2006/main">
              <a:ext uri="{FF2B5EF4-FFF2-40B4-BE49-F238E27FC236}">
                <a16:creationId xmlns:a16="http://schemas.microsoft.com/office/drawing/2014/main" id="{055BBF3C-3193-43B3-9218-58AAE6B29F4C}"/>
              </a:ext>
            </a:extLst>
          </p:cNvPr>
          <p:cNvSpPr>
            <a:spLocks xmlns:a="http://schemas.openxmlformats.org/drawingml/2006/main" noGrp="1"/>
          </p:cNvSpPr>
          <p:nvPr/>
        </p:nvSpPr>
        <p:spPr>
          <a:xfrm xmlns:a="http://schemas.openxmlformats.org/drawingml/2006/main">
            <a:off x="1219200" y="1138238"/>
            <a:ext cx="7923461"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One answer, three parts</a:t>
            </a:r>
          </a:p>
        </p:txBody>
      </p:sp>
      <p:sp>
        <p:nvSpPr>
          <p:cNvPr id="3" name="answer-shape-2">
            <a:extLst xmlns:a="http://schemas.openxmlformats.org/drawingml/2006/main">
              <a:ext uri="{FF2B5EF4-FFF2-40B4-BE49-F238E27FC236}">
                <a16:creationId xmlns:a16="http://schemas.microsoft.com/office/drawing/2014/main" id="{6F4EEBBA-9397-47FD-922F-F019D07054A7}"/>
              </a:ext>
            </a:extLst>
          </p:cNvPr>
          <p:cNvSpPr>
            <a:spLocks xmlns:a="http://schemas.openxmlformats.org/drawingml/2006/main" noGrp="1"/>
          </p:cNvSpPr>
          <p:nvPr/>
        </p:nvSpPr>
        <p:spPr>
          <a:xfrm xmlns:a="http://schemas.openxmlformats.org/drawingml/2006/main">
            <a:off x="1219200" y="2354461"/>
            <a:ext cx="5079950" cy="3167658"/>
          </a:xfrm>
          <a:prstGeom xmlns:a="http://schemas.openxmlformats.org/drawingml/2006/main" prst="roundRect">
            <a:avLst>
              <a:gd name="adj" fmla="val 6014"/>
            </a:avLst>
          </a:prstGeom>
          <a:solidFill xmlns:a="http://schemas.openxmlformats.org/drawingml/2006/main">
            <a:srgbClr val="FFFDF8"/>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A401B50-C33D-4F1A-9C25-F941F462F7AE}"/>
              </a:ext>
            </a:extLst>
          </p:cNvPr>
          <p:cNvSpPr>
            <a:spLocks xmlns:a="http://schemas.openxmlformats.org/drawingml/2006/main" noGrp="1"/>
          </p:cNvSpPr>
          <p:nvPr/>
        </p:nvSpPr>
        <p:spPr>
          <a:xfrm xmlns:a="http://schemas.openxmlformats.org/drawingml/2006/main">
            <a:off x="1219200" y="2354461"/>
            <a:ext cx="5079950" cy="76200"/>
          </a:xfrm>
          <a:prstGeom xmlns:a="http://schemas.openxmlformats.org/drawingml/2006/main" prst="rect">
            <a:avLst/>
          </a:prstGeom>
          <a:solidFill xmlns:a="http://schemas.openxmlformats.org/drawingml/2006/main">
            <a:srgbClr val="2A5DB0"/>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D5BD2C9-8DD2-4CC8-93D4-515BFBA82A82}"/>
              </a:ext>
            </a:extLst>
          </p:cNvPr>
          <p:cNvSpPr>
            <a:spLocks xmlns:a="http://schemas.openxmlformats.org/drawingml/2006/main" noGrp="1"/>
          </p:cNvSpPr>
          <p:nvPr/>
        </p:nvSpPr>
        <p:spPr>
          <a:xfrm xmlns:a="http://schemas.openxmlformats.org/drawingml/2006/main">
            <a:off x="628010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6FB812C-0E10-41EF-89B7-DEC5227B2BB4}"/>
              </a:ext>
            </a:extLst>
          </p:cNvPr>
          <p:cNvSpPr>
            <a:spLocks xmlns:a="http://schemas.openxmlformats.org/drawingml/2006/main" noGrp="1"/>
          </p:cNvSpPr>
          <p:nvPr/>
        </p:nvSpPr>
        <p:spPr>
          <a:xfrm xmlns:a="http://schemas.openxmlformats.org/drawingml/2006/main">
            <a:off x="1219200" y="5503069"/>
            <a:ext cx="5079950" cy="19050"/>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D8C6293-C1BA-42B8-9C6E-E1C18CBD9374}"/>
              </a:ext>
            </a:extLst>
          </p:cNvPr>
          <p:cNvSpPr>
            <a:spLocks xmlns:a="http://schemas.openxmlformats.org/drawingml/2006/main" noGrp="1"/>
          </p:cNvSpPr>
          <p:nvPr/>
        </p:nvSpPr>
        <p:spPr>
          <a:xfrm xmlns:a="http://schemas.openxmlformats.org/drawingml/2006/main">
            <a:off x="121920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8" name="answer-p-3-0">
            <a:extLst xmlns:a="http://schemas.openxmlformats.org/drawingml/2006/main">
              <a:ext uri="{FF2B5EF4-FFF2-40B4-BE49-F238E27FC236}">
                <a16:creationId xmlns:a16="http://schemas.microsoft.com/office/drawing/2014/main" id="{0122A5FE-D6D4-4E58-AD04-9113A03426A4}"/>
              </a:ext>
            </a:extLst>
          </p:cNvPr>
          <p:cNvSpPr>
            <a:spLocks xmlns:a="http://schemas.openxmlformats.org/drawingml/2006/main" noGrp="1"/>
          </p:cNvSpPr>
          <p:nvPr/>
        </p:nvSpPr>
        <p:spPr>
          <a:xfrm xmlns:a="http://schemas.openxmlformats.org/drawingml/2006/main">
            <a:off x="1581150" y="2759273"/>
            <a:ext cx="8706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PART 1</a:t>
            </a:r>
          </a:p>
        </p:txBody>
      </p:sp>
      <p:sp>
        <p:nvSpPr>
          <p:cNvPr id="9" name="answer-h3-4-0">
            <a:extLst xmlns:a="http://schemas.openxmlformats.org/drawingml/2006/main">
              <a:ext uri="{FF2B5EF4-FFF2-40B4-BE49-F238E27FC236}">
                <a16:creationId xmlns:a16="http://schemas.microsoft.com/office/drawing/2014/main" id="{20327608-43AD-447F-BA65-5F1B387F0D80}"/>
              </a:ext>
            </a:extLst>
          </p:cNvPr>
          <p:cNvSpPr>
            <a:spLocks xmlns:a="http://schemas.openxmlformats.org/drawingml/2006/main" noGrp="1"/>
          </p:cNvSpPr>
          <p:nvPr/>
        </p:nvSpPr>
        <p:spPr>
          <a:xfrm xmlns:a="http://schemas.openxmlformats.org/drawingml/2006/main">
            <a:off x="1581150" y="3159323"/>
            <a:ext cx="3113633"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Nouns and verbs</a:t>
            </a:r>
          </a:p>
        </p:txBody>
      </p:sp>
      <p:sp>
        <p:nvSpPr>
          <p:cNvPr id="10" name="answer-p-5-0">
            <a:extLst xmlns:a="http://schemas.openxmlformats.org/drawingml/2006/main">
              <a:ext uri="{FF2B5EF4-FFF2-40B4-BE49-F238E27FC236}">
                <a16:creationId xmlns:a16="http://schemas.microsoft.com/office/drawing/2014/main" id="{81FB32AD-FFC7-4606-82B3-94054A423F6D}"/>
              </a:ext>
            </a:extLst>
          </p:cNvPr>
          <p:cNvSpPr>
            <a:spLocks xmlns:a="http://schemas.openxmlformats.org/drawingml/2006/main" noGrp="1"/>
          </p:cNvSpPr>
          <p:nvPr/>
        </p:nvSpPr>
        <p:spPr>
          <a:xfrm xmlns:a="http://schemas.openxmlformats.org/drawingml/2006/main">
            <a:off x="1581150" y="3768923"/>
            <a:ext cx="435456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Nouns are reusable things: tools, code,</a:t>
            </a:r>
          </a:p>
        </p:txBody>
      </p:sp>
      <p:sp>
        <p:nvSpPr>
          <p:cNvPr id="11" name="answer-p-5-1">
            <a:extLst xmlns:a="http://schemas.openxmlformats.org/drawingml/2006/main">
              <a:ext uri="{FF2B5EF4-FFF2-40B4-BE49-F238E27FC236}">
                <a16:creationId xmlns:a16="http://schemas.microsoft.com/office/drawing/2014/main" id="{BCEB195A-9B04-4F9B-89B1-81E2733EBA41}"/>
              </a:ext>
            </a:extLst>
          </p:cNvPr>
          <p:cNvSpPr>
            <a:spLocks xmlns:a="http://schemas.openxmlformats.org/drawingml/2006/main" noGrp="1"/>
          </p:cNvSpPr>
          <p:nvPr/>
        </p:nvSpPr>
        <p:spPr>
          <a:xfrm xmlns:a="http://schemas.openxmlformats.org/drawingml/2006/main">
            <a:off x="1581150" y="4115544"/>
            <a:ext cx="422314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results, even past runs and telemetry.</a:t>
            </a:r>
          </a:p>
        </p:txBody>
      </p:sp>
      <p:sp>
        <p:nvSpPr>
          <p:cNvPr id="12" name="answer-p-5-2">
            <a:extLst xmlns:a="http://schemas.openxmlformats.org/drawingml/2006/main">
              <a:ext uri="{FF2B5EF4-FFF2-40B4-BE49-F238E27FC236}">
                <a16:creationId xmlns:a16="http://schemas.microsoft.com/office/drawing/2014/main" id="{F04BD3FD-3672-4701-9312-47C32C2E7B03}"/>
              </a:ext>
            </a:extLst>
          </p:cNvPr>
          <p:cNvSpPr>
            <a:spLocks xmlns:a="http://schemas.openxmlformats.org/drawingml/2006/main" noGrp="1"/>
          </p:cNvSpPr>
          <p:nvPr/>
        </p:nvSpPr>
        <p:spPr>
          <a:xfrm xmlns:a="http://schemas.openxmlformats.org/drawingml/2006/main">
            <a:off x="1581150" y="4462165"/>
            <a:ext cx="383381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Verbs are scoped jobs a permitted</a:t>
            </a:r>
          </a:p>
        </p:txBody>
      </p:sp>
      <p:sp>
        <p:nvSpPr>
          <p:cNvPr id="13" name="answer-p-5-3">
            <a:extLst xmlns:a="http://schemas.openxmlformats.org/drawingml/2006/main">
              <a:ext uri="{FF2B5EF4-FFF2-40B4-BE49-F238E27FC236}">
                <a16:creationId xmlns:a16="http://schemas.microsoft.com/office/drawing/2014/main" id="{57770D10-8FF0-4014-9C10-E5CBCBA988A4}"/>
              </a:ext>
            </a:extLst>
          </p:cNvPr>
          <p:cNvSpPr>
            <a:spLocks xmlns:a="http://schemas.openxmlformats.org/drawingml/2006/main" noGrp="1"/>
          </p:cNvSpPr>
          <p:nvPr/>
        </p:nvSpPr>
        <p:spPr>
          <a:xfrm xmlns:a="http://schemas.openxmlformats.org/drawingml/2006/main">
            <a:off x="1581150" y="4808786"/>
            <a:ext cx="422805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worker can claim, execute and report.</a:t>
            </a:r>
          </a:p>
        </p:txBody>
      </p:sp>
      <p:sp>
        <p:nvSpPr>
          <p:cNvPr id="14" name="answer-shape-6">
            <a:extLst xmlns:a="http://schemas.openxmlformats.org/drawingml/2006/main">
              <a:ext uri="{FF2B5EF4-FFF2-40B4-BE49-F238E27FC236}">
                <a16:creationId xmlns:a16="http://schemas.microsoft.com/office/drawing/2014/main" id="{CB708250-35A5-470A-9124-23D23B5584CB}"/>
              </a:ext>
            </a:extLst>
          </p:cNvPr>
          <p:cNvSpPr>
            <a:spLocks xmlns:a="http://schemas.openxmlformats.org/drawingml/2006/main" noGrp="1"/>
          </p:cNvSpPr>
          <p:nvPr/>
        </p:nvSpPr>
        <p:spPr>
          <a:xfrm xmlns:a="http://schemas.openxmlformats.org/drawingml/2006/main">
            <a:off x="6603950" y="2354461"/>
            <a:ext cx="5080099" cy="3167658"/>
          </a:xfrm>
          <a:prstGeom xmlns:a="http://schemas.openxmlformats.org/drawingml/2006/main" prst="roundRect">
            <a:avLst>
              <a:gd name="adj" fmla="val 6014"/>
            </a:avLst>
          </a:prstGeom>
          <a:solidFill xmlns:a="http://schemas.openxmlformats.org/drawingml/2006/main">
            <a:srgbClr val="FFFDF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D61A851-F237-4619-989B-8175F10FFABD}"/>
              </a:ext>
            </a:extLst>
          </p:cNvPr>
          <p:cNvSpPr>
            <a:spLocks xmlns:a="http://schemas.openxmlformats.org/drawingml/2006/main" noGrp="1"/>
          </p:cNvSpPr>
          <p:nvPr/>
        </p:nvSpPr>
        <p:spPr>
          <a:xfrm xmlns:a="http://schemas.openxmlformats.org/drawingml/2006/main">
            <a:off x="6603950" y="2354461"/>
            <a:ext cx="5080099" cy="76200"/>
          </a:xfrm>
          <a:prstGeom xmlns:a="http://schemas.openxmlformats.org/drawingml/2006/main" prst="rect">
            <a:avLst/>
          </a:prstGeom>
          <a:solidFill xmlns:a="http://schemas.openxmlformats.org/drawingml/2006/main">
            <a:srgbClr val="B8541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024A4F4-EF47-43B9-981A-3240C3AAC28A}"/>
              </a:ext>
            </a:extLst>
          </p:cNvPr>
          <p:cNvSpPr>
            <a:spLocks xmlns:a="http://schemas.openxmlformats.org/drawingml/2006/main" noGrp="1"/>
          </p:cNvSpPr>
          <p:nvPr/>
        </p:nvSpPr>
        <p:spPr>
          <a:xfrm xmlns:a="http://schemas.openxmlformats.org/drawingml/2006/main">
            <a:off x="1166500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2B18793-9144-4EDF-845F-C82AA4E42FD5}"/>
              </a:ext>
            </a:extLst>
          </p:cNvPr>
          <p:cNvSpPr>
            <a:spLocks xmlns:a="http://schemas.openxmlformats.org/drawingml/2006/main" noGrp="1"/>
          </p:cNvSpPr>
          <p:nvPr/>
        </p:nvSpPr>
        <p:spPr>
          <a:xfrm xmlns:a="http://schemas.openxmlformats.org/drawingml/2006/main">
            <a:off x="6603950" y="5503069"/>
            <a:ext cx="5080099" cy="19050"/>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DAB77D0-5026-4B22-8364-1FF0E163CC58}"/>
              </a:ext>
            </a:extLst>
          </p:cNvPr>
          <p:cNvSpPr>
            <a:spLocks xmlns:a="http://schemas.openxmlformats.org/drawingml/2006/main" noGrp="1"/>
          </p:cNvSpPr>
          <p:nvPr/>
        </p:nvSpPr>
        <p:spPr>
          <a:xfrm xmlns:a="http://schemas.openxmlformats.org/drawingml/2006/main">
            <a:off x="660395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19" name="answer-p-7-0">
            <a:extLst xmlns:a="http://schemas.openxmlformats.org/drawingml/2006/main">
              <a:ext uri="{FF2B5EF4-FFF2-40B4-BE49-F238E27FC236}">
                <a16:creationId xmlns:a16="http://schemas.microsoft.com/office/drawing/2014/main" id="{3D5133D9-72BF-4C52-8D77-B6B11A890DF0}"/>
              </a:ext>
            </a:extLst>
          </p:cNvPr>
          <p:cNvSpPr>
            <a:spLocks xmlns:a="http://schemas.openxmlformats.org/drawingml/2006/main" noGrp="1"/>
          </p:cNvSpPr>
          <p:nvPr/>
        </p:nvSpPr>
        <p:spPr>
          <a:xfrm xmlns:a="http://schemas.openxmlformats.org/drawingml/2006/main">
            <a:off x="6965900" y="2759273"/>
            <a:ext cx="8706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PART 2</a:t>
            </a:r>
          </a:p>
        </p:txBody>
      </p:sp>
      <p:sp>
        <p:nvSpPr>
          <p:cNvPr id="20" name="answer-h3-8-0">
            <a:extLst xmlns:a="http://schemas.openxmlformats.org/drawingml/2006/main">
              <a:ext uri="{FF2B5EF4-FFF2-40B4-BE49-F238E27FC236}">
                <a16:creationId xmlns:a16="http://schemas.microsoft.com/office/drawing/2014/main" id="{24F0B7FE-4AB3-43D5-96A7-AE64903C88EB}"/>
              </a:ext>
            </a:extLst>
          </p:cNvPr>
          <p:cNvSpPr>
            <a:spLocks xmlns:a="http://schemas.openxmlformats.org/drawingml/2006/main" noGrp="1"/>
          </p:cNvSpPr>
          <p:nvPr/>
        </p:nvSpPr>
        <p:spPr>
          <a:xfrm xmlns:a="http://schemas.openxmlformats.org/drawingml/2006/main">
            <a:off x="6965900" y="3159323"/>
            <a:ext cx="1139577"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Shims</a:t>
            </a:r>
          </a:p>
        </p:txBody>
      </p:sp>
      <p:sp>
        <p:nvSpPr>
          <p:cNvPr id="21" name="answer-p-9-0">
            <a:extLst xmlns:a="http://schemas.openxmlformats.org/drawingml/2006/main">
              <a:ext uri="{FF2B5EF4-FFF2-40B4-BE49-F238E27FC236}">
                <a16:creationId xmlns:a16="http://schemas.microsoft.com/office/drawing/2014/main" id="{EB670E81-DFA2-4E13-8C2B-F0B5E403F911}"/>
              </a:ext>
            </a:extLst>
          </p:cNvPr>
          <p:cNvSpPr>
            <a:spLocks xmlns:a="http://schemas.openxmlformats.org/drawingml/2006/main" noGrp="1"/>
          </p:cNvSpPr>
          <p:nvPr/>
        </p:nvSpPr>
        <p:spPr>
          <a:xfrm xmlns:a="http://schemas.openxmlformats.org/drawingml/2006/main">
            <a:off x="6965900" y="3768923"/>
            <a:ext cx="345221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Put relevant nouns in front of a</a:t>
            </a:r>
          </a:p>
        </p:txBody>
      </p:sp>
      <p:sp>
        <p:nvSpPr>
          <p:cNvPr id="22" name="answer-p-9-1">
            <a:extLst xmlns:a="http://schemas.openxmlformats.org/drawingml/2006/main">
              <a:ext uri="{FF2B5EF4-FFF2-40B4-BE49-F238E27FC236}">
                <a16:creationId xmlns:a16="http://schemas.microsoft.com/office/drawing/2014/main" id="{DBA58F05-8110-4796-8176-41C277D89CEC}"/>
              </a:ext>
            </a:extLst>
          </p:cNvPr>
          <p:cNvSpPr>
            <a:spLocks xmlns:a="http://schemas.openxmlformats.org/drawingml/2006/main" noGrp="1"/>
          </p:cNvSpPr>
          <p:nvPr/>
        </p:nvSpPr>
        <p:spPr>
          <a:xfrm xmlns:a="http://schemas.openxmlformats.org/drawingml/2006/main">
            <a:off x="6965900" y="4115544"/>
            <a:ext cx="434697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connected agent, or return a permitted</a:t>
            </a:r>
          </a:p>
        </p:txBody>
      </p:sp>
      <p:sp>
        <p:nvSpPr>
          <p:cNvPr id="23" name="answer-p-9-2">
            <a:extLst xmlns:a="http://schemas.openxmlformats.org/drawingml/2006/main">
              <a:ext uri="{FF2B5EF4-FFF2-40B4-BE49-F238E27FC236}">
                <a16:creationId xmlns:a16="http://schemas.microsoft.com/office/drawing/2014/main" id="{352C4FFD-56AA-4A9B-9512-2A3E2FB39E6A}"/>
              </a:ext>
            </a:extLst>
          </p:cNvPr>
          <p:cNvSpPr>
            <a:spLocks xmlns:a="http://schemas.openxmlformats.org/drawingml/2006/main" noGrp="1"/>
          </p:cNvSpPr>
          <p:nvPr/>
        </p:nvSpPr>
        <p:spPr>
          <a:xfrm xmlns:a="http://schemas.openxmlformats.org/drawingml/2006/main">
            <a:off x="6965900" y="4462165"/>
            <a:ext cx="406687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deterministic result without a model</a:t>
            </a:r>
          </a:p>
        </p:txBody>
      </p:sp>
      <p:sp>
        <p:nvSpPr>
          <p:cNvPr id="24" name="answer-p-9-3">
            <a:extLst xmlns:a="http://schemas.openxmlformats.org/drawingml/2006/main">
              <a:ext uri="{FF2B5EF4-FFF2-40B4-BE49-F238E27FC236}">
                <a16:creationId xmlns:a16="http://schemas.microsoft.com/office/drawing/2014/main" id="{6668FED1-26E6-4B65-88D2-7024EBB6AF0A}"/>
              </a:ext>
            </a:extLst>
          </p:cNvPr>
          <p:cNvSpPr>
            <a:spLocks xmlns:a="http://schemas.openxmlformats.org/drawingml/2006/main" noGrp="1"/>
          </p:cNvSpPr>
          <p:nvPr/>
        </p:nvSpPr>
        <p:spPr>
          <a:xfrm xmlns:a="http://schemas.openxmlformats.org/drawingml/2006/main">
            <a:off x="6965900" y="4808786"/>
            <a:ext cx="50780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call.</a:t>
            </a:r>
          </a:p>
        </p:txBody>
      </p:sp>
      <p:sp>
        <p:nvSpPr>
          <p:cNvPr id="25" name="answer-shape-10">
            <a:extLst xmlns:a="http://schemas.openxmlformats.org/drawingml/2006/main">
              <a:ext uri="{FF2B5EF4-FFF2-40B4-BE49-F238E27FC236}">
                <a16:creationId xmlns:a16="http://schemas.microsoft.com/office/drawing/2014/main" id="{9965A589-794B-4032-9759-D280A2272196}"/>
              </a:ext>
            </a:extLst>
          </p:cNvPr>
          <p:cNvSpPr>
            <a:spLocks xmlns:a="http://schemas.openxmlformats.org/drawingml/2006/main" noGrp="1"/>
          </p:cNvSpPr>
          <p:nvPr/>
        </p:nvSpPr>
        <p:spPr>
          <a:xfrm xmlns:a="http://schemas.openxmlformats.org/drawingml/2006/main">
            <a:off x="11988850" y="2354461"/>
            <a:ext cx="5079950" cy="3167658"/>
          </a:xfrm>
          <a:prstGeom xmlns:a="http://schemas.openxmlformats.org/drawingml/2006/main" prst="roundRect">
            <a:avLst>
              <a:gd name="adj" fmla="val 6014"/>
            </a:avLst>
          </a:prstGeom>
          <a:solidFill xmlns:a="http://schemas.openxmlformats.org/drawingml/2006/main">
            <a:srgbClr val="FFFDF8"/>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98E4E486-34CA-43A8-A709-3B7437EEE025}"/>
              </a:ext>
            </a:extLst>
          </p:cNvPr>
          <p:cNvSpPr>
            <a:spLocks xmlns:a="http://schemas.openxmlformats.org/drawingml/2006/main" noGrp="1"/>
          </p:cNvSpPr>
          <p:nvPr/>
        </p:nvSpPr>
        <p:spPr>
          <a:xfrm xmlns:a="http://schemas.openxmlformats.org/drawingml/2006/main">
            <a:off x="11988850" y="2354461"/>
            <a:ext cx="5079950" cy="76200"/>
          </a:xfrm>
          <a:prstGeom xmlns:a="http://schemas.openxmlformats.org/drawingml/2006/main" prst="rect">
            <a:avLst/>
          </a:prstGeom>
          <a:solidFill xmlns:a="http://schemas.openxmlformats.org/drawingml/2006/main">
            <a:srgbClr val="11161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45935787-2801-4058-8EFF-5DF629483515}"/>
              </a:ext>
            </a:extLst>
          </p:cNvPr>
          <p:cNvSpPr>
            <a:spLocks xmlns:a="http://schemas.openxmlformats.org/drawingml/2006/main" noGrp="1"/>
          </p:cNvSpPr>
          <p:nvPr/>
        </p:nvSpPr>
        <p:spPr>
          <a:xfrm xmlns:a="http://schemas.openxmlformats.org/drawingml/2006/main">
            <a:off x="1704975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3D0E5EFE-8AAD-4C2C-A8D3-FFB7187898EE}"/>
              </a:ext>
            </a:extLst>
          </p:cNvPr>
          <p:cNvSpPr>
            <a:spLocks xmlns:a="http://schemas.openxmlformats.org/drawingml/2006/main" noGrp="1"/>
          </p:cNvSpPr>
          <p:nvPr/>
        </p:nvSpPr>
        <p:spPr>
          <a:xfrm xmlns:a="http://schemas.openxmlformats.org/drawingml/2006/main">
            <a:off x="11988850" y="5503069"/>
            <a:ext cx="5079950" cy="19050"/>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2DDE2F51-44A9-4DB6-A8A0-10AC1F2639A1}"/>
              </a:ext>
            </a:extLst>
          </p:cNvPr>
          <p:cNvSpPr>
            <a:spLocks xmlns:a="http://schemas.openxmlformats.org/drawingml/2006/main" noGrp="1"/>
          </p:cNvSpPr>
          <p:nvPr/>
        </p:nvSpPr>
        <p:spPr>
          <a:xfrm xmlns:a="http://schemas.openxmlformats.org/drawingml/2006/main">
            <a:off x="11988850" y="2354461"/>
            <a:ext cx="19050" cy="3167658"/>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30" name="answer-p-11-0">
            <a:extLst xmlns:a="http://schemas.openxmlformats.org/drawingml/2006/main">
              <a:ext uri="{FF2B5EF4-FFF2-40B4-BE49-F238E27FC236}">
                <a16:creationId xmlns:a16="http://schemas.microsoft.com/office/drawing/2014/main" id="{E7423D2E-69F2-4382-A1AF-00CF8007DEF6}"/>
              </a:ext>
            </a:extLst>
          </p:cNvPr>
          <p:cNvSpPr>
            <a:spLocks xmlns:a="http://schemas.openxmlformats.org/drawingml/2006/main" noGrp="1"/>
          </p:cNvSpPr>
          <p:nvPr/>
        </p:nvSpPr>
        <p:spPr>
          <a:xfrm xmlns:a="http://schemas.openxmlformats.org/drawingml/2006/main">
            <a:off x="12350800" y="2759273"/>
            <a:ext cx="8706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JetBrains Mono"/>
                <a:ea typeface="JetBrains Mono"/>
                <a:cs typeface="JetBrains Mono"/>
              </a:rPr>
              <a:t>PART 3</a:t>
            </a:r>
          </a:p>
        </p:txBody>
      </p:sp>
      <p:sp>
        <p:nvSpPr>
          <p:cNvPr id="31" name="answer-h3-12-0">
            <a:extLst xmlns:a="http://schemas.openxmlformats.org/drawingml/2006/main">
              <a:ext uri="{FF2B5EF4-FFF2-40B4-BE49-F238E27FC236}">
                <a16:creationId xmlns:a16="http://schemas.microsoft.com/office/drawing/2014/main" id="{8A174DB3-CA8A-4E59-9795-F7EEF9A94809}"/>
              </a:ext>
            </a:extLst>
          </p:cNvPr>
          <p:cNvSpPr>
            <a:spLocks xmlns:a="http://schemas.openxmlformats.org/drawingml/2006/main" noGrp="1"/>
          </p:cNvSpPr>
          <p:nvPr/>
        </p:nvSpPr>
        <p:spPr>
          <a:xfrm xmlns:a="http://schemas.openxmlformats.org/drawingml/2006/main">
            <a:off x="12350800" y="3159323"/>
            <a:ext cx="1658987"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Learning</a:t>
            </a:r>
          </a:p>
        </p:txBody>
      </p:sp>
      <p:sp>
        <p:nvSpPr>
          <p:cNvPr id="32" name="answer-p-13-0">
            <a:extLst xmlns:a="http://schemas.openxmlformats.org/drawingml/2006/main">
              <a:ext uri="{FF2B5EF4-FFF2-40B4-BE49-F238E27FC236}">
                <a16:creationId xmlns:a16="http://schemas.microsoft.com/office/drawing/2014/main" id="{55EAEA44-1A99-42B9-A4C1-C9A89B8F4AD9}"/>
              </a:ext>
            </a:extLst>
          </p:cNvPr>
          <p:cNvSpPr>
            <a:spLocks xmlns:a="http://schemas.openxmlformats.org/drawingml/2006/main" noGrp="1"/>
          </p:cNvSpPr>
          <p:nvPr/>
        </p:nvSpPr>
        <p:spPr>
          <a:xfrm xmlns:a="http://schemas.openxmlformats.org/drawingml/2006/main">
            <a:off x="12350800" y="3768923"/>
            <a:ext cx="43910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Reports provide evidence for reuse and</a:t>
            </a:r>
          </a:p>
        </p:txBody>
      </p:sp>
      <p:sp>
        <p:nvSpPr>
          <p:cNvPr id="33" name="answer-p-13-1">
            <a:extLst xmlns:a="http://schemas.openxmlformats.org/drawingml/2006/main">
              <a:ext uri="{FF2B5EF4-FFF2-40B4-BE49-F238E27FC236}">
                <a16:creationId xmlns:a16="http://schemas.microsoft.com/office/drawing/2014/main" id="{CA142513-AFE7-4167-8858-9FB3E4260960}"/>
              </a:ext>
            </a:extLst>
          </p:cNvPr>
          <p:cNvSpPr>
            <a:spLocks xmlns:a="http://schemas.openxmlformats.org/drawingml/2006/main" noGrp="1"/>
          </p:cNvSpPr>
          <p:nvPr/>
        </p:nvSpPr>
        <p:spPr>
          <a:xfrm xmlns:a="http://schemas.openxmlformats.org/drawingml/2006/main">
            <a:off x="12350800" y="4115544"/>
            <a:ext cx="408905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evaluation. Better decisions must be</a:t>
            </a:r>
          </a:p>
        </p:txBody>
      </p:sp>
      <p:sp>
        <p:nvSpPr>
          <p:cNvPr id="34" name="answer-p-13-2">
            <a:extLst xmlns:a="http://schemas.openxmlformats.org/drawingml/2006/main">
              <a:ext uri="{FF2B5EF4-FFF2-40B4-BE49-F238E27FC236}">
                <a16:creationId xmlns:a16="http://schemas.microsoft.com/office/drawing/2014/main" id="{06993421-505F-4863-BE64-6A4A14FAD04B}"/>
              </a:ext>
            </a:extLst>
          </p:cNvPr>
          <p:cNvSpPr>
            <a:spLocks xmlns:a="http://schemas.openxmlformats.org/drawingml/2006/main" noGrp="1"/>
          </p:cNvSpPr>
          <p:nvPr/>
        </p:nvSpPr>
        <p:spPr>
          <a:xfrm xmlns:a="http://schemas.openxmlformats.org/drawingml/2006/main">
            <a:off x="12350800" y="4462165"/>
            <a:ext cx="368066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demonstrated on held-out tasks.</a:t>
            </a:r>
          </a:p>
        </p:txBody>
      </p:sp>
      <p:sp>
        <p:nvSpPr>
          <p:cNvPr id="35" name="answer-p-14-0">
            <a:extLst xmlns:a="http://schemas.openxmlformats.org/drawingml/2006/main">
              <a:ext uri="{FF2B5EF4-FFF2-40B4-BE49-F238E27FC236}">
                <a16:creationId xmlns:a16="http://schemas.microsoft.com/office/drawing/2014/main" id="{6F275652-84C4-47C0-A1A9-3EC7E2256F61}"/>
              </a:ext>
            </a:extLst>
          </p:cNvPr>
          <p:cNvSpPr>
            <a:spLocks xmlns:a="http://schemas.openxmlformats.org/drawingml/2006/main" noGrp="1"/>
          </p:cNvSpPr>
          <p:nvPr/>
        </p:nvSpPr>
        <p:spPr>
          <a:xfrm xmlns:a="http://schemas.openxmlformats.org/drawingml/2006/main">
            <a:off x="1219200" y="5898356"/>
            <a:ext cx="124523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Workers don’t just use nouns and verbs. </a:t>
            </a:r>
            <a:r>
              <a:rPr sz="2250" b="1" i="0" u="none">
                <a:solidFill>
                  <a:srgbClr val="3B4252"/>
                </a:solidFill>
                <a:latin typeface="IBM Plex Sans"/>
                <a:ea typeface="IBM Plex Sans"/>
                <a:cs typeface="IBM Plex Sans"/>
              </a:rPr>
              <a:t>They create both:</a:t>
            </a:r>
            <a:r>
              <a:rPr sz="2250" b="0" i="0" u="none">
                <a:solidFill>
                  <a:srgbClr val="3B4252"/>
                </a:solidFill>
                <a:latin typeface="IBM Plex Sans"/>
                <a:ea typeface="IBM Plex Sans"/>
                <a:cs typeface="IBM Plex Sans"/>
              </a:rPr>
              <a:t> new findings, and new follow-up jobs.</a:t>
            </a:r>
          </a:p>
        </p:txBody>
      </p:sp>
      <p:sp>
        <p:nvSpPr>
          <p:cNvPr id="36" name="answer-p-15-0">
            <a:extLst xmlns:a="http://schemas.openxmlformats.org/drawingml/2006/main">
              <a:ext uri="{FF2B5EF4-FFF2-40B4-BE49-F238E27FC236}">
                <a16:creationId xmlns:a16="http://schemas.microsoft.com/office/drawing/2014/main" id="{C7C784BC-6CE3-4E99-BC10-94DCC15C90B2}"/>
              </a:ext>
            </a:extLst>
          </p:cNvPr>
          <p:cNvSpPr>
            <a:spLocks xmlns:a="http://schemas.openxmlformats.org/drawingml/2006/main" noGrp="1"/>
          </p:cNvSpPr>
          <p:nvPr/>
        </p:nvSpPr>
        <p:spPr>
          <a:xfrm xmlns:a="http://schemas.openxmlformats.org/drawingml/2006/main">
            <a:off x="1219200" y="6374606"/>
            <a:ext cx="1012239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One shared engine, </a:t>
            </a:r>
            <a:r>
              <a:rPr sz="2250" b="1" i="0" u="none">
                <a:solidFill>
                  <a:srgbClr val="3B4252"/>
                </a:solidFill>
                <a:latin typeface="IBM Plex Sans"/>
                <a:ea typeface="IBM Plex Sans"/>
                <a:cs typeface="IBM Plex Sans"/>
              </a:rPr>
              <a:t>Tessera</a:t>
            </a:r>
            <a:r>
              <a:rPr sz="2250" b="0" i="0" u="none">
                <a:solidFill>
                  <a:srgbClr val="3B4252"/>
                </a:solidFill>
                <a:latin typeface="IBM Plex Sans"/>
                <a:ea typeface="IBM Plex Sans"/>
                <a:cs typeface="IBM Plex Sans"/>
              </a:rPr>
              <a:t>, keeps the queue, the results and the permissions.</a:t>
            </a:r>
          </a:p>
        </p:txBody>
      </p:sp>
      <p:pic>
        <p:nvPicPr>
          <p:cNvPr id="37" name="">
            <a:extLst xmlns:a="http://schemas.openxmlformats.org/drawingml/2006/main">
              <a:ext uri="{FF2B5EF4-FFF2-40B4-BE49-F238E27FC236}">
                <a16:creationId xmlns:a16="http://schemas.microsoft.com/office/drawing/2014/main" id="{3B7E1AAB-08A9-4B75-BC41-98396A73708B}"/>
              </a:ext>
            </a:extLst>
          </p:cNvPr>
          <p:cNvPicPr>
            <a:picLocks xmlns:a="http://schemas.openxmlformats.org/drawingml/2006/main" noChangeAspect="1"/>
          </p:cNvPicPr>
          <p:nvPr/>
        </p:nvPicPr>
        <p:blipFill>
          <a:blip xmlns:r="http://schemas.openxmlformats.org/officeDocument/2006/relationships" xmlns:a="http://schemas.openxmlformats.org/drawingml/2006/main" r:embed="R0124ecff7dfb4fcf">
            <a:extLst>
              <a:ext uri="{96DAC541-7B7A-43D3-8B79-37D633B846F1}">
                <asvg:svgBlip xmlns:asvg="http://schemas.microsoft.com/office/drawing/2016/SVG/main" r:embed="R384089e52e0d4d60"/>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38" name="answer-p-17-0">
            <a:extLst xmlns:a="http://schemas.openxmlformats.org/drawingml/2006/main">
              <a:ext uri="{FF2B5EF4-FFF2-40B4-BE49-F238E27FC236}">
                <a16:creationId xmlns:a16="http://schemas.microsoft.com/office/drawing/2014/main" id="{33EB6DD6-A858-4719-896A-FF4F4A2D2446}"/>
              </a:ext>
            </a:extLst>
          </p:cNvPr>
          <p:cNvSpPr>
            <a:spLocks xmlns:a="http://schemas.openxmlformats.org/drawingml/2006/main" noGrp="1"/>
          </p:cNvSpPr>
          <p:nvPr/>
        </p:nvSpPr>
        <p:spPr>
          <a:xfrm xmlns:a="http://schemas.openxmlformats.org/drawingml/2006/main">
            <a:off x="1676400" y="9358313"/>
            <a:ext cx="123274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The answer</a:t>
            </a:r>
          </a:p>
        </p:txBody>
      </p:sp>
    </p:spTree>
    <p:extLst>
      <p:ext uri="{BB962C8B-B14F-4D97-AF65-F5344CB8AC3E}">
        <p14:creationId xmlns:p14="http://schemas.microsoft.com/office/powerpoint/2010/main" val="566886947"/>
      </p:ext>
    </p:extLst>
  </p:cSld>
</p:sld>
</file>

<file path=ppt/slides/slide5.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36" name="model-shape-0">
            <a:extLst xmlns:a="http://schemas.openxmlformats.org/drawingml/2006/main">
              <a:ext uri="{FF2B5EF4-FFF2-40B4-BE49-F238E27FC236}">
                <a16:creationId xmlns:a16="http://schemas.microsoft.com/office/drawing/2014/main" id="{CB827477-E70D-4FCA-8948-9D21E029DEE9}"/>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model-h2-1-0">
            <a:extLst xmlns:a="http://schemas.openxmlformats.org/drawingml/2006/main">
              <a:ext uri="{FF2B5EF4-FFF2-40B4-BE49-F238E27FC236}">
                <a16:creationId xmlns:a16="http://schemas.microsoft.com/office/drawing/2014/main" id="{729FB914-89B5-4E4E-8EB9-8CCA6179383F}"/>
              </a:ext>
            </a:extLst>
          </p:cNvPr>
          <p:cNvSpPr>
            <a:spLocks xmlns:a="http://schemas.openxmlformats.org/drawingml/2006/main" noGrp="1"/>
          </p:cNvSpPr>
          <p:nvPr/>
        </p:nvSpPr>
        <p:spPr>
          <a:xfrm xmlns:a="http://schemas.openxmlformats.org/drawingml/2006/main">
            <a:off x="1219200" y="1138238"/>
            <a:ext cx="13861703"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Nouns, verbs, surfaces and infrastructure</a:t>
            </a:r>
          </a:p>
        </p:txBody>
      </p:sp>
      <p:sp>
        <p:nvSpPr>
          <p:cNvPr id="3" name="model-shape-2">
            <a:extLst xmlns:a="http://schemas.openxmlformats.org/drawingml/2006/main">
              <a:ext uri="{FF2B5EF4-FFF2-40B4-BE49-F238E27FC236}">
                <a16:creationId xmlns:a16="http://schemas.microsoft.com/office/drawing/2014/main" id="{058E9804-3871-4374-90E6-4E830B76AFF4}"/>
              </a:ext>
            </a:extLst>
          </p:cNvPr>
          <p:cNvSpPr>
            <a:spLocks xmlns:a="http://schemas.openxmlformats.org/drawingml/2006/main" noGrp="1"/>
          </p:cNvSpPr>
          <p:nvPr/>
        </p:nvSpPr>
        <p:spPr>
          <a:xfrm xmlns:a="http://schemas.openxmlformats.org/drawingml/2006/main">
            <a:off x="1219200" y="3234482"/>
            <a:ext cx="3048000" cy="1941016"/>
          </a:xfrm>
          <a:prstGeom xmlns:a="http://schemas.openxmlformats.org/drawingml/2006/main" prst="roundRect">
            <a:avLst>
              <a:gd name="adj" fmla="val 9814"/>
            </a:avLst>
          </a:prstGeom>
          <a:solidFill xmlns:a="http://schemas.openxmlformats.org/drawingml/2006/main">
            <a:srgbClr val="FFFDF8"/>
          </a:solidFill>
          <a:ln xmlns:a="http://schemas.openxmlformats.org/drawingml/2006/main" w="19050">
            <a:solidFill>
              <a:srgbClr val="E4DED1"/>
            </a:solidFill>
          </a:ln>
        </p:spPr>
      </p:sp>
      <p:sp>
        <p:nvSpPr>
          <p:cNvPr id="4" name="model-h3-3-0">
            <a:extLst xmlns:a="http://schemas.openxmlformats.org/drawingml/2006/main">
              <a:ext uri="{FF2B5EF4-FFF2-40B4-BE49-F238E27FC236}">
                <a16:creationId xmlns:a16="http://schemas.microsoft.com/office/drawing/2014/main" id="{75A1FDF9-A9E8-455F-8743-5652DF92C6FB}"/>
              </a:ext>
            </a:extLst>
          </p:cNvPr>
          <p:cNvSpPr>
            <a:spLocks xmlns:a="http://schemas.openxmlformats.org/drawingml/2006/main" noGrp="1"/>
          </p:cNvSpPr>
          <p:nvPr/>
        </p:nvSpPr>
        <p:spPr>
          <a:xfrm xmlns:a="http://schemas.openxmlformats.org/drawingml/2006/main">
            <a:off x="1504950" y="3477369"/>
            <a:ext cx="190157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11161F"/>
                </a:solidFill>
                <a:latin typeface="Space Grotesk"/>
                <a:ea typeface="Space Grotesk"/>
                <a:cs typeface="Space Grotesk"/>
              </a:rPr>
              <a:t>People and AI</a:t>
            </a:r>
          </a:p>
        </p:txBody>
      </p:sp>
      <p:sp>
        <p:nvSpPr>
          <p:cNvPr id="5" name="model-h3-3-1">
            <a:extLst xmlns:a="http://schemas.openxmlformats.org/drawingml/2006/main">
              <a:ext uri="{FF2B5EF4-FFF2-40B4-BE49-F238E27FC236}">
                <a16:creationId xmlns:a16="http://schemas.microsoft.com/office/drawing/2014/main" id="{62542DF0-DE93-4685-9345-8F95DDC5B9F7}"/>
              </a:ext>
            </a:extLst>
          </p:cNvPr>
          <p:cNvSpPr>
            <a:spLocks xmlns:a="http://schemas.openxmlformats.org/drawingml/2006/main" noGrp="1"/>
          </p:cNvSpPr>
          <p:nvPr/>
        </p:nvSpPr>
        <p:spPr>
          <a:xfrm xmlns:a="http://schemas.openxmlformats.org/drawingml/2006/main">
            <a:off x="1504950" y="3805982"/>
            <a:ext cx="100920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11161F"/>
                </a:solidFill>
                <a:latin typeface="Space Grotesk"/>
                <a:ea typeface="Space Grotesk"/>
                <a:cs typeface="Space Grotesk"/>
              </a:rPr>
              <a:t>agents</a:t>
            </a:r>
          </a:p>
        </p:txBody>
      </p:sp>
      <p:sp>
        <p:nvSpPr>
          <p:cNvPr id="6" name="model-p-4-0">
            <a:extLst xmlns:a="http://schemas.openxmlformats.org/drawingml/2006/main">
              <a:ext uri="{FF2B5EF4-FFF2-40B4-BE49-F238E27FC236}">
                <a16:creationId xmlns:a16="http://schemas.microsoft.com/office/drawing/2014/main" id="{9809D127-E133-4C86-BC32-E8E733B9C720}"/>
              </a:ext>
            </a:extLst>
          </p:cNvPr>
          <p:cNvSpPr>
            <a:spLocks xmlns:a="http://schemas.openxmlformats.org/drawingml/2006/main" noGrp="1"/>
          </p:cNvSpPr>
          <p:nvPr/>
        </p:nvSpPr>
        <p:spPr>
          <a:xfrm xmlns:a="http://schemas.openxmlformats.org/drawingml/2006/main">
            <a:off x="1504950" y="4258419"/>
            <a:ext cx="1363266"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Agents using</a:t>
            </a:r>
          </a:p>
        </p:txBody>
      </p:sp>
      <p:sp>
        <p:nvSpPr>
          <p:cNvPr id="7" name="model-p-4-1">
            <a:extLst xmlns:a="http://schemas.openxmlformats.org/drawingml/2006/main">
              <a:ext uri="{FF2B5EF4-FFF2-40B4-BE49-F238E27FC236}">
                <a16:creationId xmlns:a16="http://schemas.microsoft.com/office/drawing/2014/main" id="{21EEF773-024D-4C1A-92B5-1793D998A2CE}"/>
              </a:ext>
            </a:extLst>
          </p:cNvPr>
          <p:cNvSpPr>
            <a:spLocks xmlns:a="http://schemas.openxmlformats.org/drawingml/2006/main" noGrp="1"/>
          </p:cNvSpPr>
          <p:nvPr/>
        </p:nvSpPr>
        <p:spPr>
          <a:xfrm xmlns:a="http://schemas.openxmlformats.org/drawingml/2006/main">
            <a:off x="1504950" y="4566940"/>
            <a:ext cx="2399556"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compatible connectors</a:t>
            </a:r>
          </a:p>
        </p:txBody>
      </p:sp>
      <p:sp>
        <p:nvSpPr>
          <p:cNvPr id="8" name="model-shape-5">
            <a:extLst xmlns:a="http://schemas.openxmlformats.org/drawingml/2006/main">
              <a:ext uri="{FF2B5EF4-FFF2-40B4-BE49-F238E27FC236}">
                <a16:creationId xmlns:a16="http://schemas.microsoft.com/office/drawing/2014/main" id="{2F914829-910C-4746-8F46-491A759D0B62}"/>
              </a:ext>
            </a:extLst>
          </p:cNvPr>
          <p:cNvSpPr>
            <a:spLocks xmlns:a="http://schemas.openxmlformats.org/drawingml/2006/main" noGrp="1"/>
          </p:cNvSpPr>
          <p:nvPr/>
        </p:nvSpPr>
        <p:spPr>
          <a:xfrm xmlns:a="http://schemas.openxmlformats.org/drawingml/2006/main">
            <a:off x="4419600" y="4071640"/>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9" name="model-shape-6">
            <a:extLst xmlns:a="http://schemas.openxmlformats.org/drawingml/2006/main">
              <a:ext uri="{FF2B5EF4-FFF2-40B4-BE49-F238E27FC236}">
                <a16:creationId xmlns:a16="http://schemas.microsoft.com/office/drawing/2014/main" id="{169D5D3E-F068-4E18-ACBB-F27563738F50}"/>
              </a:ext>
            </a:extLst>
          </p:cNvPr>
          <p:cNvSpPr>
            <a:spLocks xmlns:a="http://schemas.openxmlformats.org/drawingml/2006/main" noGrp="1"/>
          </p:cNvSpPr>
          <p:nvPr/>
        </p:nvSpPr>
        <p:spPr>
          <a:xfrm xmlns:a="http://schemas.openxmlformats.org/drawingml/2006/main">
            <a:off x="5105400" y="3398788"/>
            <a:ext cx="3048000" cy="1612404"/>
          </a:xfrm>
          <a:prstGeom xmlns:a="http://schemas.openxmlformats.org/drawingml/2006/main" prst="roundRect">
            <a:avLst>
              <a:gd name="adj" fmla="val 11815"/>
            </a:avLst>
          </a:prstGeom>
          <a:solidFill xmlns:a="http://schemas.openxmlformats.org/drawingml/2006/main">
            <a:srgbClr val="FFFDF8"/>
          </a:solidFill>
          <a:ln xmlns:a="http://schemas.openxmlformats.org/drawingml/2006/main" w="19050">
            <a:solidFill>
              <a:srgbClr val="E4DED1"/>
            </a:solidFill>
          </a:ln>
        </p:spPr>
      </p:sp>
      <p:sp>
        <p:nvSpPr>
          <p:cNvPr id="10" name="model-h3-7-0">
            <a:extLst xmlns:a="http://schemas.openxmlformats.org/drawingml/2006/main">
              <a:ext uri="{FF2B5EF4-FFF2-40B4-BE49-F238E27FC236}">
                <a16:creationId xmlns:a16="http://schemas.microsoft.com/office/drawing/2014/main" id="{ECB78231-50D2-44D8-84D3-71CCAB98ED22}"/>
              </a:ext>
            </a:extLst>
          </p:cNvPr>
          <p:cNvSpPr>
            <a:spLocks xmlns:a="http://schemas.openxmlformats.org/drawingml/2006/main" noGrp="1"/>
          </p:cNvSpPr>
          <p:nvPr/>
        </p:nvSpPr>
        <p:spPr>
          <a:xfrm xmlns:a="http://schemas.openxmlformats.org/drawingml/2006/main">
            <a:off x="5391150" y="3641675"/>
            <a:ext cx="1276648"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11161F"/>
                </a:solidFill>
                <a:latin typeface="Space Grotesk"/>
                <a:ea typeface="Space Grotesk"/>
                <a:cs typeface="Space Grotesk"/>
              </a:rPr>
              <a:t>Surfaces</a:t>
            </a:r>
          </a:p>
        </p:txBody>
      </p:sp>
      <p:sp>
        <p:nvSpPr>
          <p:cNvPr id="11" name="model-p-8-0">
            <a:extLst xmlns:a="http://schemas.openxmlformats.org/drawingml/2006/main">
              <a:ext uri="{FF2B5EF4-FFF2-40B4-BE49-F238E27FC236}">
                <a16:creationId xmlns:a16="http://schemas.microsoft.com/office/drawing/2014/main" id="{43DAF4E6-A407-4861-B783-F8A795BEBC82}"/>
              </a:ext>
            </a:extLst>
          </p:cNvPr>
          <p:cNvSpPr>
            <a:spLocks xmlns:a="http://schemas.openxmlformats.org/drawingml/2006/main" noGrp="1"/>
          </p:cNvSpPr>
          <p:nvPr/>
        </p:nvSpPr>
        <p:spPr>
          <a:xfrm xmlns:a="http://schemas.openxmlformats.org/drawingml/2006/main">
            <a:off x="5391150" y="4094113"/>
            <a:ext cx="2249984"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Websites, connectors</a:t>
            </a:r>
          </a:p>
        </p:txBody>
      </p:sp>
      <p:sp>
        <p:nvSpPr>
          <p:cNvPr id="12" name="model-p-8-1">
            <a:extLst xmlns:a="http://schemas.openxmlformats.org/drawingml/2006/main">
              <a:ext uri="{FF2B5EF4-FFF2-40B4-BE49-F238E27FC236}">
                <a16:creationId xmlns:a16="http://schemas.microsoft.com/office/drawing/2014/main" id="{40BEDC36-3877-435F-88B0-BC4B905F8ED0}"/>
              </a:ext>
            </a:extLst>
          </p:cNvPr>
          <p:cNvSpPr>
            <a:spLocks xmlns:a="http://schemas.openxmlformats.org/drawingml/2006/main" noGrp="1"/>
          </p:cNvSpPr>
          <p:nvPr/>
        </p:nvSpPr>
        <p:spPr>
          <a:xfrm xmlns:a="http://schemas.openxmlformats.org/drawingml/2006/main">
            <a:off x="5391150" y="4402634"/>
            <a:ext cx="151507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and MCP tools</a:t>
            </a:r>
          </a:p>
        </p:txBody>
      </p:sp>
      <p:sp>
        <p:nvSpPr>
          <p:cNvPr id="13" name="model-shape-9">
            <a:extLst xmlns:a="http://schemas.openxmlformats.org/drawingml/2006/main">
              <a:ext uri="{FF2B5EF4-FFF2-40B4-BE49-F238E27FC236}">
                <a16:creationId xmlns:a16="http://schemas.microsoft.com/office/drawing/2014/main" id="{BD4190AE-EBAB-4BE1-94AD-C5EB79FCB640}"/>
              </a:ext>
            </a:extLst>
          </p:cNvPr>
          <p:cNvSpPr>
            <a:spLocks xmlns:a="http://schemas.openxmlformats.org/drawingml/2006/main" noGrp="1"/>
          </p:cNvSpPr>
          <p:nvPr/>
        </p:nvSpPr>
        <p:spPr>
          <a:xfrm xmlns:a="http://schemas.openxmlformats.org/drawingml/2006/main">
            <a:off x="8305800" y="4071640"/>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14" name="model-shape-10">
            <a:extLst xmlns:a="http://schemas.openxmlformats.org/drawingml/2006/main">
              <a:ext uri="{FF2B5EF4-FFF2-40B4-BE49-F238E27FC236}">
                <a16:creationId xmlns:a16="http://schemas.microsoft.com/office/drawing/2014/main" id="{442B67C3-904F-463B-8BCE-F57EF7CD4A61}"/>
              </a:ext>
            </a:extLst>
          </p:cNvPr>
          <p:cNvSpPr>
            <a:spLocks xmlns:a="http://schemas.openxmlformats.org/drawingml/2006/main" noGrp="1"/>
          </p:cNvSpPr>
          <p:nvPr/>
        </p:nvSpPr>
        <p:spPr>
          <a:xfrm xmlns:a="http://schemas.openxmlformats.org/drawingml/2006/main">
            <a:off x="8991600" y="2506861"/>
            <a:ext cx="4000500" cy="3396258"/>
          </a:xfrm>
          <a:prstGeom xmlns:a="http://schemas.openxmlformats.org/drawingml/2006/main" prst="roundRect">
            <a:avLst>
              <a:gd name="adj" fmla="val 5609"/>
            </a:avLst>
          </a:prstGeom>
          <a:solidFill xmlns:a="http://schemas.openxmlformats.org/drawingml/2006/main">
            <a:srgbClr val="EDE8DC"/>
          </a:solidFill>
          <a:ln xmlns:a="http://schemas.openxmlformats.org/drawingml/2006/main" w="0">
            <a:solidFill>
              <a:srgbClr val="11161F"/>
            </a:solidFill>
          </a:ln>
        </p:spPr>
      </p:sp>
      <p:sp>
        <p:nvSpPr>
          <p:cNvPr id="15" name="model-shape-11">
            <a:extLst xmlns:a="http://schemas.openxmlformats.org/drawingml/2006/main">
              <a:ext uri="{FF2B5EF4-FFF2-40B4-BE49-F238E27FC236}">
                <a16:creationId xmlns:a16="http://schemas.microsoft.com/office/drawing/2014/main" id="{0C9BEFF2-F154-4F4D-984E-655BEDFE84BF}"/>
              </a:ext>
            </a:extLst>
          </p:cNvPr>
          <p:cNvSpPr>
            <a:spLocks xmlns:a="http://schemas.openxmlformats.org/drawingml/2006/main" noGrp="1"/>
          </p:cNvSpPr>
          <p:nvPr/>
        </p:nvSpPr>
        <p:spPr>
          <a:xfrm xmlns:a="http://schemas.openxmlformats.org/drawingml/2006/main">
            <a:off x="9220200" y="2735461"/>
            <a:ext cx="3543300" cy="1402854"/>
          </a:xfrm>
          <a:prstGeom xmlns:a="http://schemas.openxmlformats.org/drawingml/2006/main" prst="roundRect">
            <a:avLst>
              <a:gd name="adj" fmla="val 9506"/>
            </a:avLst>
          </a:prstGeom>
          <a:solidFill xmlns:a="http://schemas.openxmlformats.org/drawingml/2006/main">
            <a:srgbClr val="FFFDF8"/>
          </a:solidFill>
          <a:ln xmlns:a="http://schemas.openxmlformats.org/drawingml/2006/main" w="19050">
            <a:solidFill>
              <a:srgbClr val="2A5DB0"/>
            </a:solidFill>
          </a:ln>
        </p:spPr>
      </p:sp>
      <p:sp>
        <p:nvSpPr>
          <p:cNvPr id="16" name="model-h3-12-0">
            <a:extLst xmlns:a="http://schemas.openxmlformats.org/drawingml/2006/main">
              <a:ext uri="{FF2B5EF4-FFF2-40B4-BE49-F238E27FC236}">
                <a16:creationId xmlns:a16="http://schemas.microsoft.com/office/drawing/2014/main" id="{7D072D82-0E5C-448D-9816-AFEB8FB8D80E}"/>
              </a:ext>
            </a:extLst>
          </p:cNvPr>
          <p:cNvSpPr>
            <a:spLocks xmlns:a="http://schemas.openxmlformats.org/drawingml/2006/main" noGrp="1"/>
          </p:cNvSpPr>
          <p:nvPr/>
        </p:nvSpPr>
        <p:spPr>
          <a:xfrm xmlns:a="http://schemas.openxmlformats.org/drawingml/2006/main">
            <a:off x="9429750" y="2902148"/>
            <a:ext cx="91573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2A5DB0"/>
                </a:solidFill>
                <a:latin typeface="Space Grotesk"/>
                <a:ea typeface="Space Grotesk"/>
                <a:cs typeface="Space Grotesk"/>
              </a:rPr>
              <a:t>Nouns</a:t>
            </a:r>
          </a:p>
        </p:txBody>
      </p:sp>
      <p:sp>
        <p:nvSpPr>
          <p:cNvPr id="17" name="model-p-13-0">
            <a:extLst xmlns:a="http://schemas.openxmlformats.org/drawingml/2006/main">
              <a:ext uri="{FF2B5EF4-FFF2-40B4-BE49-F238E27FC236}">
                <a16:creationId xmlns:a16="http://schemas.microsoft.com/office/drawing/2014/main" id="{AE0BEDFD-AE05-4C1D-B628-6D787B36BCD0}"/>
              </a:ext>
            </a:extLst>
          </p:cNvPr>
          <p:cNvSpPr>
            <a:spLocks xmlns:a="http://schemas.openxmlformats.org/drawingml/2006/main" noGrp="1"/>
          </p:cNvSpPr>
          <p:nvPr/>
        </p:nvSpPr>
        <p:spPr>
          <a:xfrm xmlns:a="http://schemas.openxmlformats.org/drawingml/2006/main">
            <a:off x="9429750" y="3297436"/>
            <a:ext cx="2731889"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Reusable things, including</a:t>
            </a:r>
          </a:p>
        </p:txBody>
      </p:sp>
      <p:sp>
        <p:nvSpPr>
          <p:cNvPr id="18" name="model-p-13-1">
            <a:extLst xmlns:a="http://schemas.openxmlformats.org/drawingml/2006/main">
              <a:ext uri="{FF2B5EF4-FFF2-40B4-BE49-F238E27FC236}">
                <a16:creationId xmlns:a16="http://schemas.microsoft.com/office/drawing/2014/main" id="{62C4587D-A10A-4EE6-B749-64D9E94F3959}"/>
              </a:ext>
            </a:extLst>
          </p:cNvPr>
          <p:cNvSpPr>
            <a:spLocks xmlns:a="http://schemas.openxmlformats.org/drawingml/2006/main" noGrp="1"/>
          </p:cNvSpPr>
          <p:nvPr/>
        </p:nvSpPr>
        <p:spPr>
          <a:xfrm xmlns:a="http://schemas.openxmlformats.org/drawingml/2006/main">
            <a:off x="9429750" y="3605957"/>
            <a:ext cx="1001167"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past runs</a:t>
            </a:r>
          </a:p>
        </p:txBody>
      </p:sp>
      <p:sp>
        <p:nvSpPr>
          <p:cNvPr id="19" name="model-shape-14">
            <a:extLst xmlns:a="http://schemas.openxmlformats.org/drawingml/2006/main">
              <a:ext uri="{FF2B5EF4-FFF2-40B4-BE49-F238E27FC236}">
                <a16:creationId xmlns:a16="http://schemas.microsoft.com/office/drawing/2014/main" id="{E3E6B427-8A84-4DB6-8F99-C976DF7F92CD}"/>
              </a:ext>
            </a:extLst>
          </p:cNvPr>
          <p:cNvSpPr>
            <a:spLocks xmlns:a="http://schemas.openxmlformats.org/drawingml/2006/main" noGrp="1"/>
          </p:cNvSpPr>
          <p:nvPr/>
        </p:nvSpPr>
        <p:spPr>
          <a:xfrm xmlns:a="http://schemas.openxmlformats.org/drawingml/2006/main">
            <a:off x="9220200" y="4271665"/>
            <a:ext cx="3543300" cy="1402854"/>
          </a:xfrm>
          <a:prstGeom xmlns:a="http://schemas.openxmlformats.org/drawingml/2006/main" prst="roundRect">
            <a:avLst>
              <a:gd name="adj" fmla="val 9506"/>
            </a:avLst>
          </a:prstGeom>
          <a:solidFill xmlns:a="http://schemas.openxmlformats.org/drawingml/2006/main">
            <a:srgbClr val="FFFDF8"/>
          </a:solidFill>
          <a:ln xmlns:a="http://schemas.openxmlformats.org/drawingml/2006/main" w="19050">
            <a:solidFill>
              <a:srgbClr val="B8541F"/>
            </a:solidFill>
          </a:ln>
        </p:spPr>
      </p:sp>
      <p:sp>
        <p:nvSpPr>
          <p:cNvPr id="20" name="model-h3-15-0">
            <a:extLst xmlns:a="http://schemas.openxmlformats.org/drawingml/2006/main">
              <a:ext uri="{FF2B5EF4-FFF2-40B4-BE49-F238E27FC236}">
                <a16:creationId xmlns:a16="http://schemas.microsoft.com/office/drawing/2014/main" id="{F805F8B7-52B8-4861-BC5B-8F90D55E8BED}"/>
              </a:ext>
            </a:extLst>
          </p:cNvPr>
          <p:cNvSpPr>
            <a:spLocks xmlns:a="http://schemas.openxmlformats.org/drawingml/2006/main" noGrp="1"/>
          </p:cNvSpPr>
          <p:nvPr/>
        </p:nvSpPr>
        <p:spPr>
          <a:xfrm xmlns:a="http://schemas.openxmlformats.org/drawingml/2006/main">
            <a:off x="9429750" y="4438352"/>
            <a:ext cx="82584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B8541F"/>
                </a:solidFill>
                <a:latin typeface="Space Grotesk"/>
                <a:ea typeface="Space Grotesk"/>
                <a:cs typeface="Space Grotesk"/>
              </a:rPr>
              <a:t>Verbs</a:t>
            </a:r>
          </a:p>
        </p:txBody>
      </p:sp>
      <p:sp>
        <p:nvSpPr>
          <p:cNvPr id="21" name="model-p-16-0">
            <a:extLst xmlns:a="http://schemas.openxmlformats.org/drawingml/2006/main">
              <a:ext uri="{FF2B5EF4-FFF2-40B4-BE49-F238E27FC236}">
                <a16:creationId xmlns:a16="http://schemas.microsoft.com/office/drawing/2014/main" id="{ABB2F782-6898-4419-A607-0562189EB8B3}"/>
              </a:ext>
            </a:extLst>
          </p:cNvPr>
          <p:cNvSpPr>
            <a:spLocks xmlns:a="http://schemas.openxmlformats.org/drawingml/2006/main" noGrp="1"/>
          </p:cNvSpPr>
          <p:nvPr/>
        </p:nvSpPr>
        <p:spPr>
          <a:xfrm xmlns:a="http://schemas.openxmlformats.org/drawingml/2006/main">
            <a:off x="9429750" y="4833640"/>
            <a:ext cx="2773114"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Jobs to claim, execute and</a:t>
            </a:r>
          </a:p>
        </p:txBody>
      </p:sp>
      <p:sp>
        <p:nvSpPr>
          <p:cNvPr id="22" name="model-p-16-1">
            <a:extLst xmlns:a="http://schemas.openxmlformats.org/drawingml/2006/main">
              <a:ext uri="{FF2B5EF4-FFF2-40B4-BE49-F238E27FC236}">
                <a16:creationId xmlns:a16="http://schemas.microsoft.com/office/drawing/2014/main" id="{AD7B56B5-67A5-4E4A-A0A8-940C9CB061B1}"/>
              </a:ext>
            </a:extLst>
          </p:cNvPr>
          <p:cNvSpPr>
            <a:spLocks xmlns:a="http://schemas.openxmlformats.org/drawingml/2006/main" noGrp="1"/>
          </p:cNvSpPr>
          <p:nvPr/>
        </p:nvSpPr>
        <p:spPr>
          <a:xfrm xmlns:a="http://schemas.openxmlformats.org/drawingml/2006/main">
            <a:off x="9429750" y="5142161"/>
            <a:ext cx="68163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3B4252"/>
                </a:solidFill>
                <a:latin typeface="IBM Plex Sans"/>
                <a:ea typeface="IBM Plex Sans"/>
                <a:cs typeface="IBM Plex Sans"/>
              </a:rPr>
              <a:t>report</a:t>
            </a:r>
          </a:p>
        </p:txBody>
      </p:sp>
      <p:sp>
        <p:nvSpPr>
          <p:cNvPr id="23" name="model-shape-17">
            <a:extLst xmlns:a="http://schemas.openxmlformats.org/drawingml/2006/main">
              <a:ext uri="{FF2B5EF4-FFF2-40B4-BE49-F238E27FC236}">
                <a16:creationId xmlns:a16="http://schemas.microsoft.com/office/drawing/2014/main" id="{CB3948E4-DC59-482E-A926-D480A79362B3}"/>
              </a:ext>
            </a:extLst>
          </p:cNvPr>
          <p:cNvSpPr>
            <a:spLocks xmlns:a="http://schemas.openxmlformats.org/drawingml/2006/main" noGrp="1"/>
          </p:cNvSpPr>
          <p:nvPr/>
        </p:nvSpPr>
        <p:spPr>
          <a:xfrm xmlns:a="http://schemas.openxmlformats.org/drawingml/2006/main">
            <a:off x="13144500" y="4071640"/>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24" name="model-shape-18">
            <a:extLst xmlns:a="http://schemas.openxmlformats.org/drawingml/2006/main">
              <a:ext uri="{FF2B5EF4-FFF2-40B4-BE49-F238E27FC236}">
                <a16:creationId xmlns:a16="http://schemas.microsoft.com/office/drawing/2014/main" id="{D14FE24C-62E5-4321-9316-942FAC1E1E30}"/>
              </a:ext>
            </a:extLst>
          </p:cNvPr>
          <p:cNvSpPr>
            <a:spLocks xmlns:a="http://schemas.openxmlformats.org/drawingml/2006/main" noGrp="1"/>
          </p:cNvSpPr>
          <p:nvPr/>
        </p:nvSpPr>
        <p:spPr>
          <a:xfrm xmlns:a="http://schemas.openxmlformats.org/drawingml/2006/main">
            <a:off x="13830300" y="3417838"/>
            <a:ext cx="3048000" cy="1574304"/>
          </a:xfrm>
          <a:prstGeom xmlns:a="http://schemas.openxmlformats.org/drawingml/2006/main" prst="roundRect">
            <a:avLst>
              <a:gd name="adj" fmla="val 12101"/>
            </a:avLst>
          </a:prstGeom>
          <a:solidFill xmlns:a="http://schemas.openxmlformats.org/drawingml/2006/main">
            <a:srgbClr val="11161F"/>
          </a:solidFill>
          <a:ln xmlns:a="http://schemas.openxmlformats.org/drawingml/2006/main" w="0">
            <a:solidFill>
              <a:srgbClr val="11161F"/>
            </a:solidFill>
          </a:ln>
        </p:spPr>
      </p:sp>
      <p:sp>
        <p:nvSpPr>
          <p:cNvPr id="25" name="model-h3-19-0">
            <a:extLst xmlns:a="http://schemas.openxmlformats.org/drawingml/2006/main">
              <a:ext uri="{FF2B5EF4-FFF2-40B4-BE49-F238E27FC236}">
                <a16:creationId xmlns:a16="http://schemas.microsoft.com/office/drawing/2014/main" id="{6F6E0755-4A5B-47B9-A01C-1DA5A2D44200}"/>
              </a:ext>
            </a:extLst>
          </p:cNvPr>
          <p:cNvSpPr>
            <a:spLocks xmlns:a="http://schemas.openxmlformats.org/drawingml/2006/main" noGrp="1"/>
          </p:cNvSpPr>
          <p:nvPr/>
        </p:nvSpPr>
        <p:spPr>
          <a:xfrm xmlns:a="http://schemas.openxmlformats.org/drawingml/2006/main">
            <a:off x="14097000" y="3641675"/>
            <a:ext cx="200188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F5F2EA"/>
                </a:solidFill>
                <a:latin typeface="Space Grotesk"/>
                <a:ea typeface="Space Grotesk"/>
                <a:cs typeface="Space Grotesk"/>
              </a:rPr>
              <a:t>Infrastructure</a:t>
            </a:r>
          </a:p>
        </p:txBody>
      </p:sp>
      <p:sp>
        <p:nvSpPr>
          <p:cNvPr id="26" name="model-p-20-0">
            <a:extLst xmlns:a="http://schemas.openxmlformats.org/drawingml/2006/main">
              <a:ext uri="{FF2B5EF4-FFF2-40B4-BE49-F238E27FC236}">
                <a16:creationId xmlns:a16="http://schemas.microsoft.com/office/drawing/2014/main" id="{577D16CD-8C86-4CF4-9157-4F74F6A36B16}"/>
              </a:ext>
            </a:extLst>
          </p:cNvPr>
          <p:cNvSpPr>
            <a:spLocks xmlns:a="http://schemas.openxmlformats.org/drawingml/2006/main" noGrp="1"/>
          </p:cNvSpPr>
          <p:nvPr/>
        </p:nvSpPr>
        <p:spPr>
          <a:xfrm xmlns:a="http://schemas.openxmlformats.org/drawingml/2006/main">
            <a:off x="14097000" y="4094113"/>
            <a:ext cx="2256681"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C8D0DC"/>
                </a:solidFill>
                <a:latin typeface="IBM Plex Sans"/>
                <a:ea typeface="IBM Plex Sans"/>
                <a:cs typeface="IBM Plex Sans"/>
              </a:rPr>
              <a:t>Storage, permissions,</a:t>
            </a:r>
          </a:p>
        </p:txBody>
      </p:sp>
      <p:sp>
        <p:nvSpPr>
          <p:cNvPr id="27" name="model-p-20-1">
            <a:extLst xmlns:a="http://schemas.openxmlformats.org/drawingml/2006/main">
              <a:ext uri="{FF2B5EF4-FFF2-40B4-BE49-F238E27FC236}">
                <a16:creationId xmlns:a16="http://schemas.microsoft.com/office/drawing/2014/main" id="{8B83D651-1316-4E90-95B4-B2DBB9EB1A41}"/>
              </a:ext>
            </a:extLst>
          </p:cNvPr>
          <p:cNvSpPr>
            <a:spLocks xmlns:a="http://schemas.openxmlformats.org/drawingml/2006/main" noGrp="1"/>
          </p:cNvSpPr>
          <p:nvPr/>
        </p:nvSpPr>
        <p:spPr>
          <a:xfrm xmlns:a="http://schemas.openxmlformats.org/drawingml/2006/main">
            <a:off x="14097000" y="4402634"/>
            <a:ext cx="202525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C8D0DC"/>
                </a:solidFill>
                <a:latin typeface="IBM Plex Sans"/>
                <a:ea typeface="IBM Plex Sans"/>
                <a:cs typeface="IBM Plex Sans"/>
              </a:rPr>
              <a:t>leases and receipts</a:t>
            </a:r>
          </a:p>
        </p:txBody>
      </p:sp>
      <p:pic>
        <p:nvPicPr>
          <p:cNvPr id="28" name="">
            <a:extLst xmlns:a="http://schemas.openxmlformats.org/drawingml/2006/main">
              <a:ext uri="{FF2B5EF4-FFF2-40B4-BE49-F238E27FC236}">
                <a16:creationId xmlns:a16="http://schemas.microsoft.com/office/drawing/2014/main" id="{158A3DB3-5128-4D9A-885F-D300C706BB26}"/>
              </a:ext>
            </a:extLst>
          </p:cNvPr>
          <p:cNvPicPr>
            <a:picLocks xmlns:a="http://schemas.openxmlformats.org/drawingml/2006/main" noChangeAspect="1"/>
          </p:cNvPicPr>
          <p:nvPr/>
        </p:nvPicPr>
        <p:blipFill>
          <a:blip xmlns:r="http://schemas.openxmlformats.org/officeDocument/2006/relationships" xmlns:a="http://schemas.openxmlformats.org/drawingml/2006/main" r:embed="R062b5374047d4720">
            <a:extLst>
              <a:ext uri="{96DAC541-7B7A-43D3-8B79-37D633B846F1}">
                <asvg:svgBlip xmlns:asvg="http://schemas.microsoft.com/office/drawing/2016/SVG/main" r:embed="R72e6420a8131494a"/>
              </a:ext>
            </a:extLst>
          </a:blip>
          <a:stretch xmlns:a="http://schemas.openxmlformats.org/drawingml/2006/main"/>
        </p:blipFill>
        <p:spPr>
          <a:xfrm xmlns:a="http://schemas.openxmlformats.org/drawingml/2006/main">
            <a:off x="1219200" y="6593681"/>
            <a:ext cx="457200" cy="457200"/>
          </a:xfrm>
          <a:prstGeom xmlns:a="http://schemas.openxmlformats.org/drawingml/2006/main" prst="rect">
            <a:avLst/>
          </a:prstGeom>
        </p:spPr>
      </p:pic>
      <p:sp>
        <p:nvSpPr>
          <p:cNvPr id="29" name="model-p-22-0">
            <a:extLst xmlns:a="http://schemas.openxmlformats.org/drawingml/2006/main">
              <a:ext uri="{FF2B5EF4-FFF2-40B4-BE49-F238E27FC236}">
                <a16:creationId xmlns:a16="http://schemas.microsoft.com/office/drawing/2014/main" id="{24D2A0C5-1618-44E6-9057-F6356BAB82E1}"/>
              </a:ext>
            </a:extLst>
          </p:cNvPr>
          <p:cNvSpPr>
            <a:spLocks xmlns:a="http://schemas.openxmlformats.org/drawingml/2006/main" noGrp="1"/>
          </p:cNvSpPr>
          <p:nvPr/>
        </p:nvSpPr>
        <p:spPr>
          <a:xfrm xmlns:a="http://schemas.openxmlformats.org/drawingml/2006/main">
            <a:off x="1866900" y="6422231"/>
            <a:ext cx="697899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3B4252"/>
                </a:solidFill>
                <a:latin typeface="IBM Plex Sans"/>
                <a:ea typeface="IBM Plex Sans"/>
                <a:cs typeface="IBM Plex Sans"/>
              </a:rPr>
              <a:t>Workers</a:t>
            </a:r>
            <a:r>
              <a:rPr sz="2250" b="0" i="0" u="none">
                <a:solidFill>
                  <a:srgbClr val="3B4252"/>
                </a:solidFill>
                <a:latin typeface="IBM Plex Sans"/>
                <a:ea typeface="IBM Plex Sans"/>
                <a:cs typeface="IBM Plex Sans"/>
              </a:rPr>
              <a:t> claim verbs, then report back new nouns and</a:t>
            </a:r>
          </a:p>
        </p:txBody>
      </p:sp>
      <p:sp>
        <p:nvSpPr>
          <p:cNvPr id="30" name="model-p-22-1">
            <a:extLst xmlns:a="http://schemas.openxmlformats.org/drawingml/2006/main">
              <a:ext uri="{FF2B5EF4-FFF2-40B4-BE49-F238E27FC236}">
                <a16:creationId xmlns:a16="http://schemas.microsoft.com/office/drawing/2014/main" id="{34015978-E058-4FD4-A50D-0CAA83AEF42A}"/>
              </a:ext>
            </a:extLst>
          </p:cNvPr>
          <p:cNvSpPr>
            <a:spLocks xmlns:a="http://schemas.openxmlformats.org/drawingml/2006/main" noGrp="1"/>
          </p:cNvSpPr>
          <p:nvPr/>
        </p:nvSpPr>
        <p:spPr>
          <a:xfrm xmlns:a="http://schemas.openxmlformats.org/drawingml/2006/main">
            <a:off x="1866900" y="6807994"/>
            <a:ext cx="143351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new verbs.</a:t>
            </a:r>
          </a:p>
        </p:txBody>
      </p:sp>
      <p:pic>
        <p:nvPicPr>
          <p:cNvPr id="31" name="">
            <a:extLst xmlns:a="http://schemas.openxmlformats.org/drawingml/2006/main">
              <a:ext uri="{FF2B5EF4-FFF2-40B4-BE49-F238E27FC236}">
                <a16:creationId xmlns:a16="http://schemas.microsoft.com/office/drawing/2014/main" id="{8AA08345-C3D2-4DA7-94DC-ACC579AC4591}"/>
              </a:ext>
            </a:extLst>
          </p:cNvPr>
          <p:cNvPicPr>
            <a:picLocks xmlns:a="http://schemas.openxmlformats.org/drawingml/2006/main" noChangeAspect="1"/>
          </p:cNvPicPr>
          <p:nvPr/>
        </p:nvPicPr>
        <p:blipFill>
          <a:blip xmlns:r="http://schemas.openxmlformats.org/officeDocument/2006/relationships" xmlns:a="http://schemas.openxmlformats.org/drawingml/2006/main" r:embed="R9704dbd1aa96458b">
            <a:extLst>
              <a:ext uri="{96DAC541-7B7A-43D3-8B79-37D633B846F1}">
                <asvg:svgBlip xmlns:asvg="http://schemas.microsoft.com/office/drawing/2016/SVG/main" r:embed="Re0f5dbc7384f4b2a"/>
              </a:ext>
            </a:extLst>
          </a:blip>
          <a:stretch xmlns:a="http://schemas.openxmlformats.org/drawingml/2006/main"/>
        </p:blipFill>
        <p:spPr>
          <a:xfrm xmlns:a="http://schemas.openxmlformats.org/drawingml/2006/main">
            <a:off x="9372600" y="6593681"/>
            <a:ext cx="457200" cy="457200"/>
          </a:xfrm>
          <a:prstGeom xmlns:a="http://schemas.openxmlformats.org/drawingml/2006/main" prst="rect">
            <a:avLst/>
          </a:prstGeom>
        </p:spPr>
      </p:pic>
      <p:sp>
        <p:nvSpPr>
          <p:cNvPr id="32" name="model-p-24-0">
            <a:extLst xmlns:a="http://schemas.openxmlformats.org/drawingml/2006/main">
              <a:ext uri="{FF2B5EF4-FFF2-40B4-BE49-F238E27FC236}">
                <a16:creationId xmlns:a16="http://schemas.microsoft.com/office/drawing/2014/main" id="{E2E29FFF-35A7-4FC4-B7EB-412A8DA39108}"/>
              </a:ext>
            </a:extLst>
          </p:cNvPr>
          <p:cNvSpPr>
            <a:spLocks xmlns:a="http://schemas.openxmlformats.org/drawingml/2006/main" noGrp="1"/>
          </p:cNvSpPr>
          <p:nvPr/>
        </p:nvSpPr>
        <p:spPr>
          <a:xfrm xmlns:a="http://schemas.openxmlformats.org/drawingml/2006/main">
            <a:off x="10020300" y="6422231"/>
            <a:ext cx="695831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3B4252"/>
                </a:solidFill>
                <a:latin typeface="IBM Plex Sans"/>
                <a:ea typeface="IBM Plex Sans"/>
                <a:cs typeface="IBM Plex Sans"/>
              </a:rPr>
              <a:t>Seed packs</a:t>
            </a:r>
            <a:r>
              <a:rPr sz="2250" b="0" i="0" u="none">
                <a:solidFill>
                  <a:srgbClr val="3B4252"/>
                </a:solidFill>
                <a:latin typeface="IBM Plex Sans"/>
                <a:ea typeface="IBM Plex Sans"/>
                <a:cs typeface="IBM Plex Sans"/>
              </a:rPr>
              <a:t> are reviewed bundles of nouns and verbs,</a:t>
            </a:r>
          </a:p>
        </p:txBody>
      </p:sp>
      <p:sp>
        <p:nvSpPr>
          <p:cNvPr id="33" name="model-p-24-1">
            <a:extLst xmlns:a="http://schemas.openxmlformats.org/drawingml/2006/main">
              <a:ext uri="{FF2B5EF4-FFF2-40B4-BE49-F238E27FC236}">
                <a16:creationId xmlns:a16="http://schemas.microsoft.com/office/drawing/2014/main" id="{E0EC45D2-EBC3-4A1D-ADE5-B74726693ED3}"/>
              </a:ext>
            </a:extLst>
          </p:cNvPr>
          <p:cNvSpPr>
            <a:spLocks xmlns:a="http://schemas.openxmlformats.org/drawingml/2006/main" noGrp="1"/>
          </p:cNvSpPr>
          <p:nvPr/>
        </p:nvSpPr>
        <p:spPr>
          <a:xfrm xmlns:a="http://schemas.openxmlformats.org/drawingml/2006/main">
            <a:off x="10020300" y="6807994"/>
            <a:ext cx="299546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with scoped validation.</a:t>
            </a:r>
          </a:p>
        </p:txBody>
      </p:sp>
      <p:pic>
        <p:nvPicPr>
          <p:cNvPr id="34" name="">
            <a:extLst xmlns:a="http://schemas.openxmlformats.org/drawingml/2006/main">
              <a:ext uri="{FF2B5EF4-FFF2-40B4-BE49-F238E27FC236}">
                <a16:creationId xmlns:a16="http://schemas.microsoft.com/office/drawing/2014/main" id="{5FB91CC4-098F-4814-A9D7-FE8111BBFE8E}"/>
              </a:ext>
            </a:extLst>
          </p:cNvPr>
          <p:cNvPicPr>
            <a:picLocks xmlns:a="http://schemas.openxmlformats.org/drawingml/2006/main" noChangeAspect="1"/>
          </p:cNvPicPr>
          <p:nvPr/>
        </p:nvPicPr>
        <p:blipFill>
          <a:blip xmlns:r="http://schemas.openxmlformats.org/officeDocument/2006/relationships" xmlns:a="http://schemas.openxmlformats.org/drawingml/2006/main" r:embed="R60294ab27ba14624">
            <a:extLst>
              <a:ext uri="{96DAC541-7B7A-43D3-8B79-37D633B846F1}">
                <asvg:svgBlip xmlns:asvg="http://schemas.microsoft.com/office/drawing/2016/SVG/main" r:embed="Rc0ae471c166742fd"/>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35" name="model-p-26-0">
            <a:extLst xmlns:a="http://schemas.openxmlformats.org/drawingml/2006/main">
              <a:ext uri="{FF2B5EF4-FFF2-40B4-BE49-F238E27FC236}">
                <a16:creationId xmlns:a16="http://schemas.microsoft.com/office/drawing/2014/main" id="{01F0D0D5-3ECF-444B-AB1E-24D9F8E41A21}"/>
              </a:ext>
            </a:extLst>
          </p:cNvPr>
          <p:cNvSpPr>
            <a:spLocks xmlns:a="http://schemas.openxmlformats.org/drawingml/2006/main" noGrp="1"/>
          </p:cNvSpPr>
          <p:nvPr/>
        </p:nvSpPr>
        <p:spPr>
          <a:xfrm xmlns:a="http://schemas.openxmlformats.org/drawingml/2006/main">
            <a:off x="1676400" y="9358313"/>
            <a:ext cx="1372939"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How it works</a:t>
            </a:r>
          </a:p>
        </p:txBody>
      </p:sp>
    </p:spTree>
    <p:extLst>
      <p:ext uri="{BB962C8B-B14F-4D97-AF65-F5344CB8AC3E}">
        <p14:creationId xmlns:p14="http://schemas.microsoft.com/office/powerpoint/2010/main" val="1545197686"/>
      </p:ext>
    </p:extLst>
  </p:cSld>
</p:sld>
</file>

<file path=ppt/slides/slide6.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27" name="example-shape-0">
            <a:extLst xmlns:a="http://schemas.openxmlformats.org/drawingml/2006/main">
              <a:ext uri="{FF2B5EF4-FFF2-40B4-BE49-F238E27FC236}">
                <a16:creationId xmlns:a16="http://schemas.microsoft.com/office/drawing/2014/main" id="{3A1067D4-ADAC-4886-A3C0-9BEB55E67FB0}"/>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example-h2-1-0">
            <a:extLst xmlns:a="http://schemas.openxmlformats.org/drawingml/2006/main">
              <a:ext uri="{FF2B5EF4-FFF2-40B4-BE49-F238E27FC236}">
                <a16:creationId xmlns:a16="http://schemas.microsoft.com/office/drawing/2014/main" id="{ED771FDB-8404-41CB-96B0-7BE513478323}"/>
              </a:ext>
            </a:extLst>
          </p:cNvPr>
          <p:cNvSpPr>
            <a:spLocks xmlns:a="http://schemas.openxmlformats.org/drawingml/2006/main" noGrp="1"/>
          </p:cNvSpPr>
          <p:nvPr/>
        </p:nvSpPr>
        <p:spPr>
          <a:xfrm xmlns:a="http://schemas.openxmlformats.org/drawingml/2006/main">
            <a:off x="1219200" y="1138238"/>
            <a:ext cx="14836973"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Example workflow: making a video with code</a:t>
            </a:r>
          </a:p>
        </p:txBody>
      </p:sp>
      <p:sp>
        <p:nvSpPr>
          <p:cNvPr id="3" name="example-shape-2">
            <a:extLst xmlns:a="http://schemas.openxmlformats.org/drawingml/2006/main">
              <a:ext uri="{FF2B5EF4-FFF2-40B4-BE49-F238E27FC236}">
                <a16:creationId xmlns:a16="http://schemas.microsoft.com/office/drawing/2014/main" id="{054BEB6A-F2D9-4B9B-87B1-6294D894D674}"/>
              </a:ext>
            </a:extLst>
          </p:cNvPr>
          <p:cNvSpPr>
            <a:spLocks xmlns:a="http://schemas.openxmlformats.org/drawingml/2006/main" noGrp="1"/>
          </p:cNvSpPr>
          <p:nvPr/>
        </p:nvSpPr>
        <p:spPr>
          <a:xfrm xmlns:a="http://schemas.openxmlformats.org/drawingml/2006/main">
            <a:off x="1219200" y="2354461"/>
            <a:ext cx="7743825" cy="3466802"/>
          </a:xfrm>
          <a:prstGeom xmlns:a="http://schemas.openxmlformats.org/drawingml/2006/main" prst="roundRect">
            <a:avLst>
              <a:gd name="adj" fmla="val 5495"/>
            </a:avLst>
          </a:prstGeom>
          <a:solidFill xmlns:a="http://schemas.openxmlformats.org/drawingml/2006/main">
            <a:srgbClr val="EDE8DC"/>
          </a:solidFill>
          <a:ln xmlns:a="http://schemas.openxmlformats.org/drawingml/2006/main" w="0">
            <a:solidFill>
              <a:srgbClr val="11161F"/>
            </a:solidFill>
          </a:ln>
        </p:spPr>
      </p:sp>
      <p:sp>
        <p:nvSpPr>
          <p:cNvPr id="4" name="example-p-3-0">
            <a:extLst xmlns:a="http://schemas.openxmlformats.org/drawingml/2006/main">
              <a:ext uri="{FF2B5EF4-FFF2-40B4-BE49-F238E27FC236}">
                <a16:creationId xmlns:a16="http://schemas.microsoft.com/office/drawing/2014/main" id="{309A2B23-BBDA-481F-8ECB-E9852A7CDE49}"/>
              </a:ext>
            </a:extLst>
          </p:cNvPr>
          <p:cNvSpPr>
            <a:spLocks xmlns:a="http://schemas.openxmlformats.org/drawingml/2006/main" noGrp="1"/>
          </p:cNvSpPr>
          <p:nvPr/>
        </p:nvSpPr>
        <p:spPr>
          <a:xfrm xmlns:a="http://schemas.openxmlformats.org/drawingml/2006/main">
            <a:off x="1562100" y="2683073"/>
            <a:ext cx="21050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JetBrains Mono"/>
                <a:ea typeface="JetBrains Mono"/>
                <a:cs typeface="JetBrains Mono"/>
              </a:rPr>
              <a:t>COMMON FRICTION</a:t>
            </a:r>
          </a:p>
        </p:txBody>
      </p:sp>
      <p:sp>
        <p:nvSpPr>
          <p:cNvPr id="5" name="example-li-4-0">
            <a:extLst xmlns:a="http://schemas.openxmlformats.org/drawingml/2006/main">
              <a:ext uri="{FF2B5EF4-FFF2-40B4-BE49-F238E27FC236}">
                <a16:creationId xmlns:a16="http://schemas.microsoft.com/office/drawing/2014/main" id="{A65FB732-2257-4C2E-B749-B81C4D38A374}"/>
              </a:ext>
            </a:extLst>
          </p:cNvPr>
          <p:cNvSpPr>
            <a:spLocks xmlns:a="http://schemas.openxmlformats.org/drawingml/2006/main" noGrp="1"/>
          </p:cNvSpPr>
          <p:nvPr/>
        </p:nvSpPr>
        <p:spPr>
          <a:xfrm xmlns:a="http://schemas.openxmlformats.org/drawingml/2006/main">
            <a:off x="1905000" y="3140273"/>
            <a:ext cx="4501307"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May default to basic video generation</a:t>
            </a:r>
          </a:p>
        </p:txBody>
      </p:sp>
      <p:sp>
        <p:nvSpPr>
          <p:cNvPr id="6" name="">
            <a:extLst xmlns:a="http://schemas.openxmlformats.org/drawingml/2006/main">
              <a:ext uri="{FF2B5EF4-FFF2-40B4-BE49-F238E27FC236}">
                <a16:creationId xmlns:a16="http://schemas.microsoft.com/office/drawing/2014/main" id="{D2BEE558-4CBA-46E7-B54D-85FAA5B24C91}"/>
              </a:ext>
            </a:extLst>
          </p:cNvPr>
          <p:cNvSpPr>
            <a:spLocks xmlns:a="http://schemas.openxmlformats.org/drawingml/2006/main" noGrp="1"/>
          </p:cNvSpPr>
          <p:nvPr/>
        </p:nvSpPr>
        <p:spPr>
          <a:xfrm xmlns:a="http://schemas.openxmlformats.org/drawingml/2006/main">
            <a:off x="1581150" y="3140273"/>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7" name="example-li-5-0">
            <a:extLst xmlns:a="http://schemas.openxmlformats.org/drawingml/2006/main">
              <a:ext uri="{FF2B5EF4-FFF2-40B4-BE49-F238E27FC236}">
                <a16:creationId xmlns:a16="http://schemas.microsoft.com/office/drawing/2014/main" id="{5A98BD51-E5E7-4855-8E63-4E896FACBAEA}"/>
              </a:ext>
            </a:extLst>
          </p:cNvPr>
          <p:cNvSpPr>
            <a:spLocks xmlns:a="http://schemas.openxmlformats.org/drawingml/2006/main" noGrp="1"/>
          </p:cNvSpPr>
          <p:nvPr/>
        </p:nvSpPr>
        <p:spPr>
          <a:xfrm xmlns:a="http://schemas.openxmlformats.org/drawingml/2006/main">
            <a:off x="1905000" y="3641229"/>
            <a:ext cx="4050357"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May suggest familiar or paid tools</a:t>
            </a:r>
          </a:p>
        </p:txBody>
      </p:sp>
      <p:sp>
        <p:nvSpPr>
          <p:cNvPr id="8" name="">
            <a:extLst xmlns:a="http://schemas.openxmlformats.org/drawingml/2006/main">
              <a:ext uri="{FF2B5EF4-FFF2-40B4-BE49-F238E27FC236}">
                <a16:creationId xmlns:a16="http://schemas.microsoft.com/office/drawing/2014/main" id="{CF4FA6ED-2440-4BBC-BBEF-49976DDE2708}"/>
              </a:ext>
            </a:extLst>
          </p:cNvPr>
          <p:cNvSpPr>
            <a:spLocks xmlns:a="http://schemas.openxmlformats.org/drawingml/2006/main" noGrp="1"/>
          </p:cNvSpPr>
          <p:nvPr/>
        </p:nvSpPr>
        <p:spPr>
          <a:xfrm xmlns:a="http://schemas.openxmlformats.org/drawingml/2006/main">
            <a:off x="1581150" y="3641229"/>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9" name="example-li-6-0">
            <a:extLst xmlns:a="http://schemas.openxmlformats.org/drawingml/2006/main">
              <a:ext uri="{FF2B5EF4-FFF2-40B4-BE49-F238E27FC236}">
                <a16:creationId xmlns:a16="http://schemas.microsoft.com/office/drawing/2014/main" id="{E43E3614-355D-40EA-AF5A-92E6F1323E2D}"/>
              </a:ext>
            </a:extLst>
          </p:cNvPr>
          <p:cNvSpPr>
            <a:spLocks xmlns:a="http://schemas.openxmlformats.org/drawingml/2006/main" noGrp="1"/>
          </p:cNvSpPr>
          <p:nvPr/>
        </p:nvSpPr>
        <p:spPr>
          <a:xfrm xmlns:a="http://schemas.openxmlformats.org/drawingml/2006/main">
            <a:off x="1905000" y="4142184"/>
            <a:ext cx="4126409"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May miss motion graphics as code</a:t>
            </a:r>
          </a:p>
        </p:txBody>
      </p:sp>
      <p:sp>
        <p:nvSpPr>
          <p:cNvPr id="10" name="">
            <a:extLst xmlns:a="http://schemas.openxmlformats.org/drawingml/2006/main">
              <a:ext uri="{FF2B5EF4-FFF2-40B4-BE49-F238E27FC236}">
                <a16:creationId xmlns:a16="http://schemas.microsoft.com/office/drawing/2014/main" id="{381B60A7-5EE6-40B8-8A51-9AA3CE7E515C}"/>
              </a:ext>
            </a:extLst>
          </p:cNvPr>
          <p:cNvSpPr>
            <a:spLocks xmlns:a="http://schemas.openxmlformats.org/drawingml/2006/main" noGrp="1"/>
          </p:cNvSpPr>
          <p:nvPr/>
        </p:nvSpPr>
        <p:spPr>
          <a:xfrm xmlns:a="http://schemas.openxmlformats.org/drawingml/2006/main">
            <a:off x="1581150" y="4142184"/>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11" name="example-li-7-0">
            <a:extLst xmlns:a="http://schemas.openxmlformats.org/drawingml/2006/main">
              <a:ext uri="{FF2B5EF4-FFF2-40B4-BE49-F238E27FC236}">
                <a16:creationId xmlns:a16="http://schemas.microsoft.com/office/drawing/2014/main" id="{D4647AF2-6BFA-481A-A0BD-A10CF5A8D0FE}"/>
              </a:ext>
            </a:extLst>
          </p:cNvPr>
          <p:cNvSpPr>
            <a:spLocks xmlns:a="http://schemas.openxmlformats.org/drawingml/2006/main" noGrp="1"/>
          </p:cNvSpPr>
          <p:nvPr/>
        </p:nvSpPr>
        <p:spPr>
          <a:xfrm xmlns:a="http://schemas.openxmlformats.org/drawingml/2006/main">
            <a:off x="1905000" y="4643140"/>
            <a:ext cx="3230314"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May rebuild reusable parts</a:t>
            </a:r>
          </a:p>
        </p:txBody>
      </p:sp>
      <p:sp>
        <p:nvSpPr>
          <p:cNvPr id="12" name="">
            <a:extLst xmlns:a="http://schemas.openxmlformats.org/drawingml/2006/main">
              <a:ext uri="{FF2B5EF4-FFF2-40B4-BE49-F238E27FC236}">
                <a16:creationId xmlns:a16="http://schemas.microsoft.com/office/drawing/2014/main" id="{227FEEDD-F864-427F-A59D-4E9F3AACA0A1}"/>
              </a:ext>
            </a:extLst>
          </p:cNvPr>
          <p:cNvSpPr>
            <a:spLocks xmlns:a="http://schemas.openxmlformats.org/drawingml/2006/main" noGrp="1"/>
          </p:cNvSpPr>
          <p:nvPr/>
        </p:nvSpPr>
        <p:spPr>
          <a:xfrm xmlns:a="http://schemas.openxmlformats.org/drawingml/2006/main">
            <a:off x="1581150" y="4643140"/>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13" name="example-shape-8">
            <a:extLst xmlns:a="http://schemas.openxmlformats.org/drawingml/2006/main">
              <a:ext uri="{FF2B5EF4-FFF2-40B4-BE49-F238E27FC236}">
                <a16:creationId xmlns:a16="http://schemas.microsoft.com/office/drawing/2014/main" id="{CCFDF664-DF35-4CFC-A331-3FF325117477}"/>
              </a:ext>
            </a:extLst>
          </p:cNvPr>
          <p:cNvSpPr>
            <a:spLocks xmlns:a="http://schemas.openxmlformats.org/drawingml/2006/main" noGrp="1"/>
          </p:cNvSpPr>
          <p:nvPr/>
        </p:nvSpPr>
        <p:spPr>
          <a:xfrm xmlns:a="http://schemas.openxmlformats.org/drawingml/2006/main">
            <a:off x="9267825" y="2354461"/>
            <a:ext cx="7800975" cy="3466802"/>
          </a:xfrm>
          <a:prstGeom xmlns:a="http://schemas.openxmlformats.org/drawingml/2006/main" prst="roundRect">
            <a:avLst>
              <a:gd name="adj" fmla="val 5495"/>
            </a:avLst>
          </a:prstGeom>
          <a:solidFill xmlns:a="http://schemas.openxmlformats.org/drawingml/2006/main">
            <a:srgbClr val="FFFDF8"/>
          </a:solidFill>
          <a:ln xmlns:a="http://schemas.openxmlformats.org/drawingml/2006/main" w="28575">
            <a:solidFill>
              <a:srgbClr val="2A5DB0"/>
            </a:solidFill>
          </a:ln>
        </p:spPr>
      </p:sp>
      <p:sp>
        <p:nvSpPr>
          <p:cNvPr id="14" name="example-p-9-0">
            <a:extLst xmlns:a="http://schemas.openxmlformats.org/drawingml/2006/main">
              <a:ext uri="{FF2B5EF4-FFF2-40B4-BE49-F238E27FC236}">
                <a16:creationId xmlns:a16="http://schemas.microsoft.com/office/drawing/2014/main" id="{4CE44FA4-0E37-4DE5-9A0D-DDB5E6978707}"/>
              </a:ext>
            </a:extLst>
          </p:cNvPr>
          <p:cNvSpPr>
            <a:spLocks xmlns:a="http://schemas.openxmlformats.org/drawingml/2006/main" noGrp="1"/>
          </p:cNvSpPr>
          <p:nvPr/>
        </p:nvSpPr>
        <p:spPr>
          <a:xfrm xmlns:a="http://schemas.openxmlformats.org/drawingml/2006/main">
            <a:off x="9639300" y="2711648"/>
            <a:ext cx="23794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PROPOSED WORKFLOW</a:t>
            </a:r>
          </a:p>
        </p:txBody>
      </p:sp>
      <p:sp>
        <p:nvSpPr>
          <p:cNvPr id="15" name="example-li-10-0">
            <a:extLst xmlns:a="http://schemas.openxmlformats.org/drawingml/2006/main">
              <a:ext uri="{FF2B5EF4-FFF2-40B4-BE49-F238E27FC236}">
                <a16:creationId xmlns:a16="http://schemas.microsoft.com/office/drawing/2014/main" id="{E683ED9A-3678-4FFE-90A9-B632F19A96C1}"/>
              </a:ext>
            </a:extLst>
          </p:cNvPr>
          <p:cNvSpPr>
            <a:spLocks xmlns:a="http://schemas.openxmlformats.org/drawingml/2006/main" noGrp="1"/>
          </p:cNvSpPr>
          <p:nvPr/>
        </p:nvSpPr>
        <p:spPr>
          <a:xfrm xmlns:a="http://schemas.openxmlformats.org/drawingml/2006/main">
            <a:off x="9982200" y="3168848"/>
            <a:ext cx="544383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Contributed nouns describe recent repos and</a:t>
            </a:r>
          </a:p>
        </p:txBody>
      </p:sp>
      <p:sp>
        <p:nvSpPr>
          <p:cNvPr id="16" name="example-li-10-1">
            <a:extLst xmlns:a="http://schemas.openxmlformats.org/drawingml/2006/main">
              <a:ext uri="{FF2B5EF4-FFF2-40B4-BE49-F238E27FC236}">
                <a16:creationId xmlns:a16="http://schemas.microsoft.com/office/drawing/2014/main" id="{CA955801-DAE2-4EA4-A5A2-F8011600B5C8}"/>
              </a:ext>
            </a:extLst>
          </p:cNvPr>
          <p:cNvSpPr>
            <a:spLocks xmlns:a="http://schemas.openxmlformats.org/drawingml/2006/main" noGrp="1"/>
          </p:cNvSpPr>
          <p:nvPr/>
        </p:nvSpPr>
        <p:spPr>
          <a:xfrm xmlns:a="http://schemas.openxmlformats.org/drawingml/2006/main">
            <a:off x="9982200" y="3555504"/>
            <a:ext cx="1526828"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benchmarks</a:t>
            </a:r>
          </a:p>
        </p:txBody>
      </p:sp>
      <p:sp>
        <p:nvSpPr>
          <p:cNvPr id="17" name="">
            <a:extLst xmlns:a="http://schemas.openxmlformats.org/drawingml/2006/main">
              <a:ext uri="{FF2B5EF4-FFF2-40B4-BE49-F238E27FC236}">
                <a16:creationId xmlns:a16="http://schemas.microsoft.com/office/drawing/2014/main" id="{6FE085E4-B0D4-4EB3-96AD-4D93B07169EC}"/>
              </a:ext>
            </a:extLst>
          </p:cNvPr>
          <p:cNvSpPr>
            <a:spLocks xmlns:a="http://schemas.openxmlformats.org/drawingml/2006/main" noGrp="1"/>
          </p:cNvSpPr>
          <p:nvPr/>
        </p:nvSpPr>
        <p:spPr>
          <a:xfrm xmlns:a="http://schemas.openxmlformats.org/drawingml/2006/main">
            <a:off x="9658350" y="3168848"/>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18" name="example-li-11-0">
            <a:extLst xmlns:a="http://schemas.openxmlformats.org/drawingml/2006/main">
              <a:ext uri="{FF2B5EF4-FFF2-40B4-BE49-F238E27FC236}">
                <a16:creationId xmlns:a16="http://schemas.microsoft.com/office/drawing/2014/main" id="{BA3B301E-FD8C-482E-BBEF-3F077BCA12AA}"/>
              </a:ext>
            </a:extLst>
          </p:cNvPr>
          <p:cNvSpPr>
            <a:spLocks xmlns:a="http://schemas.openxmlformats.org/drawingml/2006/main" noGrp="1"/>
          </p:cNvSpPr>
          <p:nvPr/>
        </p:nvSpPr>
        <p:spPr>
          <a:xfrm xmlns:a="http://schemas.openxmlformats.org/drawingml/2006/main">
            <a:off x="9982200" y="4056459"/>
            <a:ext cx="5463927"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Workers split missing work into tracked verbs</a:t>
            </a:r>
          </a:p>
        </p:txBody>
      </p:sp>
      <p:sp>
        <p:nvSpPr>
          <p:cNvPr id="19" name="">
            <a:extLst xmlns:a="http://schemas.openxmlformats.org/drawingml/2006/main">
              <a:ext uri="{FF2B5EF4-FFF2-40B4-BE49-F238E27FC236}">
                <a16:creationId xmlns:a16="http://schemas.microsoft.com/office/drawing/2014/main" id="{18558165-7DEF-4850-B72D-8665AFEDC5E8}"/>
              </a:ext>
            </a:extLst>
          </p:cNvPr>
          <p:cNvSpPr>
            <a:spLocks xmlns:a="http://schemas.openxmlformats.org/drawingml/2006/main" noGrp="1"/>
          </p:cNvSpPr>
          <p:nvPr/>
        </p:nvSpPr>
        <p:spPr>
          <a:xfrm xmlns:a="http://schemas.openxmlformats.org/drawingml/2006/main">
            <a:off x="9658350" y="4056459"/>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20" name="example-li-12-0">
            <a:extLst xmlns:a="http://schemas.openxmlformats.org/drawingml/2006/main">
              <a:ext uri="{FF2B5EF4-FFF2-40B4-BE49-F238E27FC236}">
                <a16:creationId xmlns:a16="http://schemas.microsoft.com/office/drawing/2014/main" id="{CDF00754-9051-43D4-95C9-4EC567F844D9}"/>
              </a:ext>
            </a:extLst>
          </p:cNvPr>
          <p:cNvSpPr>
            <a:spLocks xmlns:a="http://schemas.openxmlformats.org/drawingml/2006/main" noGrp="1"/>
          </p:cNvSpPr>
          <p:nvPr/>
        </p:nvSpPr>
        <p:spPr>
          <a:xfrm xmlns:a="http://schemas.openxmlformats.org/drawingml/2006/main">
            <a:off x="9982200" y="4557415"/>
            <a:ext cx="6165056"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Leases and receipts let permitted workers continue</a:t>
            </a:r>
          </a:p>
        </p:txBody>
      </p:sp>
      <p:sp>
        <p:nvSpPr>
          <p:cNvPr id="21" name="">
            <a:extLst xmlns:a="http://schemas.openxmlformats.org/drawingml/2006/main">
              <a:ext uri="{FF2B5EF4-FFF2-40B4-BE49-F238E27FC236}">
                <a16:creationId xmlns:a16="http://schemas.microsoft.com/office/drawing/2014/main" id="{77D30512-EFFD-45E7-83C0-ACCFB0A15E6A}"/>
              </a:ext>
            </a:extLst>
          </p:cNvPr>
          <p:cNvSpPr>
            <a:spLocks xmlns:a="http://schemas.openxmlformats.org/drawingml/2006/main" noGrp="1"/>
          </p:cNvSpPr>
          <p:nvPr/>
        </p:nvSpPr>
        <p:spPr>
          <a:xfrm xmlns:a="http://schemas.openxmlformats.org/drawingml/2006/main">
            <a:off x="9658350" y="4557415"/>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22" name="example-li-13-0">
            <a:extLst xmlns:a="http://schemas.openxmlformats.org/drawingml/2006/main">
              <a:ext uri="{FF2B5EF4-FFF2-40B4-BE49-F238E27FC236}">
                <a16:creationId xmlns:a16="http://schemas.microsoft.com/office/drawing/2014/main" id="{5E3F88B3-A96E-4AD1-A932-69A03D01E415}"/>
              </a:ext>
            </a:extLst>
          </p:cNvPr>
          <p:cNvSpPr>
            <a:spLocks xmlns:a="http://schemas.openxmlformats.org/drawingml/2006/main" noGrp="1"/>
          </p:cNvSpPr>
          <p:nvPr/>
        </p:nvSpPr>
        <p:spPr>
          <a:xfrm xmlns:a="http://schemas.openxmlformats.org/drawingml/2006/main">
            <a:off x="9982200" y="5058370"/>
            <a:ext cx="5485954"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Reports support comparisons of what worked</a:t>
            </a:r>
          </a:p>
        </p:txBody>
      </p:sp>
      <p:sp>
        <p:nvSpPr>
          <p:cNvPr id="23" name="">
            <a:extLst xmlns:a="http://schemas.openxmlformats.org/drawingml/2006/main">
              <a:ext uri="{FF2B5EF4-FFF2-40B4-BE49-F238E27FC236}">
                <a16:creationId xmlns:a16="http://schemas.microsoft.com/office/drawing/2014/main" id="{6FADA5FB-B232-499A-8AAD-B3F693289573}"/>
              </a:ext>
            </a:extLst>
          </p:cNvPr>
          <p:cNvSpPr>
            <a:spLocks xmlns:a="http://schemas.openxmlformats.org/drawingml/2006/main" noGrp="1"/>
          </p:cNvSpPr>
          <p:nvPr/>
        </p:nvSpPr>
        <p:spPr>
          <a:xfrm xmlns:a="http://schemas.openxmlformats.org/drawingml/2006/main">
            <a:off x="9658350" y="5058370"/>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24" name="example-p-14-0">
            <a:extLst xmlns:a="http://schemas.openxmlformats.org/drawingml/2006/main">
              <a:ext uri="{FF2B5EF4-FFF2-40B4-BE49-F238E27FC236}">
                <a16:creationId xmlns:a16="http://schemas.microsoft.com/office/drawing/2014/main" id="{CBAD3220-58D6-4966-9FAF-957F9770FA4C}"/>
              </a:ext>
            </a:extLst>
          </p:cNvPr>
          <p:cNvSpPr>
            <a:spLocks xmlns:a="http://schemas.openxmlformats.org/drawingml/2006/main" noGrp="1"/>
          </p:cNvSpPr>
          <p:nvPr/>
        </p:nvSpPr>
        <p:spPr>
          <a:xfrm xmlns:a="http://schemas.openxmlformats.org/drawingml/2006/main">
            <a:off x="1219200" y="6197501"/>
            <a:ext cx="7672239"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1" i="0" u="none">
                <a:solidFill>
                  <a:srgbClr val="B8541F"/>
                </a:solidFill>
                <a:latin typeface="IBM Plex Sans"/>
                <a:ea typeface="IBM Plex Sans"/>
                <a:cs typeface="IBM Plex Sans"/>
              </a:rPr>
              <a:t>End-to-end video production is still being assembled.</a:t>
            </a:r>
          </a:p>
        </p:txBody>
      </p:sp>
      <p:pic>
        <p:nvPicPr>
          <p:cNvPr id="25" name="">
            <a:extLst xmlns:a="http://schemas.openxmlformats.org/drawingml/2006/main">
              <a:ext uri="{FF2B5EF4-FFF2-40B4-BE49-F238E27FC236}">
                <a16:creationId xmlns:a16="http://schemas.microsoft.com/office/drawing/2014/main" id="{BCA5E00E-2E27-4284-A8E8-F008708C8CFE}"/>
              </a:ext>
            </a:extLst>
          </p:cNvPr>
          <p:cNvPicPr>
            <a:picLocks xmlns:a="http://schemas.openxmlformats.org/drawingml/2006/main" noChangeAspect="1"/>
          </p:cNvPicPr>
          <p:nvPr/>
        </p:nvPicPr>
        <p:blipFill>
          <a:blip xmlns:r="http://schemas.openxmlformats.org/officeDocument/2006/relationships" xmlns:a="http://schemas.openxmlformats.org/drawingml/2006/main" r:embed="R8e11227fe3324f33">
            <a:extLst>
              <a:ext uri="{96DAC541-7B7A-43D3-8B79-37D633B846F1}">
                <asvg:svgBlip xmlns:asvg="http://schemas.microsoft.com/office/drawing/2016/SVG/main" r:embed="R9f73ca0ed4d84310"/>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26" name="example-p-16-0">
            <a:extLst xmlns:a="http://schemas.openxmlformats.org/drawingml/2006/main">
              <a:ext uri="{FF2B5EF4-FFF2-40B4-BE49-F238E27FC236}">
                <a16:creationId xmlns:a16="http://schemas.microsoft.com/office/drawing/2014/main" id="{9DDE25E6-5FB1-4A96-9132-66B0194DF83A}"/>
              </a:ext>
            </a:extLst>
          </p:cNvPr>
          <p:cNvSpPr>
            <a:spLocks xmlns:a="http://schemas.openxmlformats.org/drawingml/2006/main" noGrp="1"/>
          </p:cNvSpPr>
          <p:nvPr/>
        </p:nvSpPr>
        <p:spPr>
          <a:xfrm xmlns:a="http://schemas.openxmlformats.org/drawingml/2006/main">
            <a:off x="1676400" y="9358313"/>
            <a:ext cx="243587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How it works · example</a:t>
            </a:r>
          </a:p>
        </p:txBody>
      </p:sp>
    </p:spTree>
    <p:extLst>
      <p:ext uri="{BB962C8B-B14F-4D97-AF65-F5344CB8AC3E}">
        <p14:creationId xmlns:p14="http://schemas.microsoft.com/office/powerpoint/2010/main" val="1318396773"/>
      </p:ext>
    </p:extLst>
  </p:cSld>
</p:sld>
</file>

<file path=ppt/slides/slide7.xml><?xml version="1.0" encoding="utf-8"?>
<p:sld xmlns:p="http://schemas.openxmlformats.org/presentationml/2006/main">
  <p:cSld>
    <p:bg>
      <p:bgPr>
        <a:solidFill xmlns:a="http://schemas.openxmlformats.org/drawingml/2006/main">
          <a:srgbClr val="11161F"/>
        </a:solidFill>
      </p:bgPr>
    </p:bg>
    <p:spTree>
      <p:nvGrpSpPr>
        <p:cNvPr id="1" name=""/>
        <p:cNvGrpSpPr/>
        <p:nvPr/>
      </p:nvGrpSpPr>
      <p:grpSpPr>
        <a:xfrm xmlns:a="http://schemas.openxmlformats.org/drawingml/2006/main"/>
      </p:grpSpPr>
      <p:sp>
        <p:nvSpPr>
          <p:cNvPr id="15" name="evidence-shape-0">
            <a:extLst xmlns:a="http://schemas.openxmlformats.org/drawingml/2006/main">
              <a:ext uri="{FF2B5EF4-FFF2-40B4-BE49-F238E27FC236}">
                <a16:creationId xmlns:a16="http://schemas.microsoft.com/office/drawing/2014/main" id="{A81D8E4E-4CE8-46A1-8669-5C8425AF5E16}"/>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6FA3F0"/>
              </a:gs>
              <a:gs pos="100000">
                <a:srgbClr val="F0884F"/>
              </a:gs>
            </a:gsLst>
            <a:lin ang="0"/>
          </a:gradFill>
          <a:ln xmlns:a="http://schemas.openxmlformats.org/drawingml/2006/main" w="0">
            <a:solidFill>
              <a:srgbClr val="F5F2EA"/>
            </a:solidFill>
          </a:ln>
        </p:spPr>
      </p:sp>
      <p:sp>
        <p:nvSpPr>
          <p:cNvPr id="2" name="evidence-h2-1-0">
            <a:extLst xmlns:a="http://schemas.openxmlformats.org/drawingml/2006/main">
              <a:ext uri="{FF2B5EF4-FFF2-40B4-BE49-F238E27FC236}">
                <a16:creationId xmlns:a16="http://schemas.microsoft.com/office/drawing/2014/main" id="{7C15FCA9-A0ED-41F4-A35D-EFFC2135D76A}"/>
              </a:ext>
            </a:extLst>
          </p:cNvPr>
          <p:cNvSpPr>
            <a:spLocks xmlns:a="http://schemas.openxmlformats.org/drawingml/2006/main" noGrp="1"/>
          </p:cNvSpPr>
          <p:nvPr/>
        </p:nvSpPr>
        <p:spPr>
          <a:xfrm xmlns:a="http://schemas.openxmlformats.org/drawingml/2006/main">
            <a:off x="1219200" y="1138238"/>
            <a:ext cx="1043553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F5F2EA"/>
                </a:solidFill>
                <a:latin typeface="Space Grotesk"/>
                <a:ea typeface="Space Grotesk"/>
                <a:cs typeface="Space Grotesk"/>
              </a:rPr>
              <a:t>Already working, and measured</a:t>
            </a:r>
          </a:p>
        </p:txBody>
      </p:sp>
      <p:sp>
        <p:nvSpPr>
          <p:cNvPr id="3" name="evidence-p-2-0">
            <a:extLst xmlns:a="http://schemas.openxmlformats.org/drawingml/2006/main">
              <a:ext uri="{FF2B5EF4-FFF2-40B4-BE49-F238E27FC236}">
                <a16:creationId xmlns:a16="http://schemas.microsoft.com/office/drawing/2014/main" id="{6034A636-D9E3-4DE0-AC20-82D4F5D1F5BA}"/>
              </a:ext>
            </a:extLst>
          </p:cNvPr>
          <p:cNvSpPr>
            <a:spLocks xmlns:a="http://schemas.openxmlformats.org/drawingml/2006/main" noGrp="1"/>
          </p:cNvSpPr>
          <p:nvPr/>
        </p:nvSpPr>
        <p:spPr>
          <a:xfrm xmlns:a="http://schemas.openxmlformats.org/drawingml/2006/main">
            <a:off x="1219200" y="2292548"/>
            <a:ext cx="3350568"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8400" b="1" i="0" u="none">
                <a:solidFill>
                  <a:srgbClr val="F0884F"/>
                </a:solidFill>
                <a:latin typeface="Space Grotesk"/>
                <a:ea typeface="Space Grotesk"/>
                <a:cs typeface="Space Grotesk"/>
              </a:rPr>
              <a:t>10 / 10</a:t>
            </a:r>
          </a:p>
        </p:txBody>
      </p:sp>
      <p:sp>
        <p:nvSpPr>
          <p:cNvPr id="4" name="evidence-p-3-0">
            <a:extLst xmlns:a="http://schemas.openxmlformats.org/drawingml/2006/main">
              <a:ext uri="{FF2B5EF4-FFF2-40B4-BE49-F238E27FC236}">
                <a16:creationId xmlns:a16="http://schemas.microsoft.com/office/drawing/2014/main" id="{FFF503F8-BD72-40A2-B3BC-B583A50B4B0C}"/>
              </a:ext>
            </a:extLst>
          </p:cNvPr>
          <p:cNvSpPr>
            <a:spLocks xmlns:a="http://schemas.openxmlformats.org/drawingml/2006/main" noGrp="1"/>
          </p:cNvSpPr>
          <p:nvPr/>
        </p:nvSpPr>
        <p:spPr>
          <a:xfrm xmlns:a="http://schemas.openxmlformats.org/drawingml/2006/main">
            <a:off x="1219200" y="3612654"/>
            <a:ext cx="752400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AI agent processes finished their shared tasks in one wave</a:t>
            </a:r>
          </a:p>
        </p:txBody>
      </p:sp>
      <p:sp>
        <p:nvSpPr>
          <p:cNvPr id="5" name="evidence-p-4-0">
            <a:extLst xmlns:a="http://schemas.openxmlformats.org/drawingml/2006/main">
              <a:ext uri="{FF2B5EF4-FFF2-40B4-BE49-F238E27FC236}">
                <a16:creationId xmlns:a16="http://schemas.microsoft.com/office/drawing/2014/main" id="{15F2D48A-0E13-4C25-B202-D00A66AED405}"/>
              </a:ext>
            </a:extLst>
          </p:cNvPr>
          <p:cNvSpPr>
            <a:spLocks xmlns:a="http://schemas.openxmlformats.org/drawingml/2006/main" noGrp="1"/>
          </p:cNvSpPr>
          <p:nvPr/>
        </p:nvSpPr>
        <p:spPr>
          <a:xfrm xmlns:a="http://schemas.openxmlformats.org/drawingml/2006/main">
            <a:off x="9448800" y="2292548"/>
            <a:ext cx="4733032"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8400" b="1" i="0" u="none">
                <a:solidFill>
                  <a:srgbClr val="6FA3F0"/>
                </a:solidFill>
                <a:latin typeface="Space Grotesk"/>
                <a:ea typeface="Space Grotesk"/>
                <a:cs typeface="Space Grotesk"/>
              </a:rPr>
              <a:t>100 / 100</a:t>
            </a:r>
          </a:p>
        </p:txBody>
      </p:sp>
      <p:sp>
        <p:nvSpPr>
          <p:cNvPr id="6" name="evidence-p-5-0">
            <a:extLst xmlns:a="http://schemas.openxmlformats.org/drawingml/2006/main">
              <a:ext uri="{FF2B5EF4-FFF2-40B4-BE49-F238E27FC236}">
                <a16:creationId xmlns:a16="http://schemas.microsoft.com/office/drawing/2014/main" id="{74B95176-CF4D-4067-B6A3-6BE6E1E17553}"/>
              </a:ext>
            </a:extLst>
          </p:cNvPr>
          <p:cNvSpPr>
            <a:spLocks xmlns:a="http://schemas.openxmlformats.org/drawingml/2006/main" noGrp="1"/>
          </p:cNvSpPr>
          <p:nvPr/>
        </p:nvSpPr>
        <p:spPr>
          <a:xfrm xmlns:a="http://schemas.openxmlformats.org/drawingml/2006/main">
            <a:off x="9448800" y="3612654"/>
            <a:ext cx="7547521"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Protocol clients completed one wave in 25.7 seconds, with</a:t>
            </a:r>
          </a:p>
        </p:txBody>
      </p:sp>
      <p:sp>
        <p:nvSpPr>
          <p:cNvPr id="7" name="evidence-p-5-1">
            <a:extLst xmlns:a="http://schemas.openxmlformats.org/drawingml/2006/main">
              <a:ext uri="{FF2B5EF4-FFF2-40B4-BE49-F238E27FC236}">
                <a16:creationId xmlns:a16="http://schemas.microsoft.com/office/drawing/2014/main" id="{24AE3BAB-A108-4EBF-8450-F0FA9672182C}"/>
              </a:ext>
            </a:extLst>
          </p:cNvPr>
          <p:cNvSpPr>
            <a:spLocks xmlns:a="http://schemas.openxmlformats.org/drawingml/2006/main" noGrp="1"/>
          </p:cNvSpPr>
          <p:nvPr/>
        </p:nvSpPr>
        <p:spPr>
          <a:xfrm xmlns:a="http://schemas.openxmlformats.org/drawingml/2006/main">
            <a:off x="9448800" y="3998416"/>
            <a:ext cx="297001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no rate-limit rejections</a:t>
            </a:r>
          </a:p>
        </p:txBody>
      </p:sp>
      <p:sp>
        <p:nvSpPr>
          <p:cNvPr id="8" name="evidence-p-6-0">
            <a:extLst xmlns:a="http://schemas.openxmlformats.org/drawingml/2006/main">
              <a:ext uri="{FF2B5EF4-FFF2-40B4-BE49-F238E27FC236}">
                <a16:creationId xmlns:a16="http://schemas.microsoft.com/office/drawing/2014/main" id="{981C946E-E33F-4426-8F54-9BB09199D0E8}"/>
              </a:ext>
            </a:extLst>
          </p:cNvPr>
          <p:cNvSpPr>
            <a:spLocks xmlns:a="http://schemas.openxmlformats.org/drawingml/2006/main" noGrp="1"/>
          </p:cNvSpPr>
          <p:nvPr/>
        </p:nvSpPr>
        <p:spPr>
          <a:xfrm xmlns:a="http://schemas.openxmlformats.org/drawingml/2006/main">
            <a:off x="1219200" y="4717554"/>
            <a:ext cx="63877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8400" b="1" i="0" u="none">
                <a:solidFill>
                  <a:srgbClr val="6FA3F0"/>
                </a:solidFill>
                <a:latin typeface="Space Grotesk"/>
                <a:ea typeface="Space Grotesk"/>
                <a:cs typeface="Space Grotesk"/>
              </a:rPr>
              <a:t>7</a:t>
            </a:r>
          </a:p>
        </p:txBody>
      </p:sp>
      <p:sp>
        <p:nvSpPr>
          <p:cNvPr id="9" name="evidence-p-7-0">
            <a:extLst xmlns:a="http://schemas.openxmlformats.org/drawingml/2006/main">
              <a:ext uri="{FF2B5EF4-FFF2-40B4-BE49-F238E27FC236}">
                <a16:creationId xmlns:a16="http://schemas.microsoft.com/office/drawing/2014/main" id="{DE494AEB-FC4B-4028-BC78-D1A32F747551}"/>
              </a:ext>
            </a:extLst>
          </p:cNvPr>
          <p:cNvSpPr>
            <a:spLocks xmlns:a="http://schemas.openxmlformats.org/drawingml/2006/main" noGrp="1"/>
          </p:cNvSpPr>
          <p:nvPr/>
        </p:nvSpPr>
        <p:spPr>
          <a:xfrm xmlns:a="http://schemas.openxmlformats.org/drawingml/2006/main">
            <a:off x="1219200" y="6037659"/>
            <a:ext cx="723944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Different harnesses passed narrow lifecycle tests across</a:t>
            </a:r>
          </a:p>
        </p:txBody>
      </p:sp>
      <p:sp>
        <p:nvSpPr>
          <p:cNvPr id="10" name="evidence-p-7-1">
            <a:extLst xmlns:a="http://schemas.openxmlformats.org/drawingml/2006/main">
              <a:ext uri="{FF2B5EF4-FFF2-40B4-BE49-F238E27FC236}">
                <a16:creationId xmlns:a16="http://schemas.microsoft.com/office/drawing/2014/main" id="{4040011D-E8D5-41F7-8833-5B0CB05C9F8B}"/>
              </a:ext>
            </a:extLst>
          </p:cNvPr>
          <p:cNvSpPr>
            <a:spLocks xmlns:a="http://schemas.openxmlformats.org/drawingml/2006/main" noGrp="1"/>
          </p:cNvSpPr>
          <p:nvPr/>
        </p:nvSpPr>
        <p:spPr>
          <a:xfrm xmlns:a="http://schemas.openxmlformats.org/drawingml/2006/main">
            <a:off x="1219200" y="6423422"/>
            <a:ext cx="181049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separate runs</a:t>
            </a:r>
          </a:p>
        </p:txBody>
      </p:sp>
      <p:sp>
        <p:nvSpPr>
          <p:cNvPr id="11" name="evidence-p-8-0">
            <a:extLst xmlns:a="http://schemas.openxmlformats.org/drawingml/2006/main">
              <a:ext uri="{FF2B5EF4-FFF2-40B4-BE49-F238E27FC236}">
                <a16:creationId xmlns:a16="http://schemas.microsoft.com/office/drawing/2014/main" id="{5AEFE068-1974-4EE6-8811-03FF992EC5ED}"/>
              </a:ext>
            </a:extLst>
          </p:cNvPr>
          <p:cNvSpPr>
            <a:spLocks xmlns:a="http://schemas.openxmlformats.org/drawingml/2006/main" noGrp="1"/>
          </p:cNvSpPr>
          <p:nvPr/>
        </p:nvSpPr>
        <p:spPr>
          <a:xfrm xmlns:a="http://schemas.openxmlformats.org/drawingml/2006/main">
            <a:off x="9448800" y="4717554"/>
            <a:ext cx="738932"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8400" b="1" i="0" u="none">
                <a:solidFill>
                  <a:srgbClr val="F0884F"/>
                </a:solidFill>
                <a:latin typeface="Space Grotesk"/>
                <a:ea typeface="Space Grotesk"/>
                <a:cs typeface="Space Grotesk"/>
              </a:rPr>
              <a:t>0</a:t>
            </a:r>
          </a:p>
        </p:txBody>
      </p:sp>
      <p:sp>
        <p:nvSpPr>
          <p:cNvPr id="12" name="evidence-p-9-0">
            <a:extLst xmlns:a="http://schemas.openxmlformats.org/drawingml/2006/main">
              <a:ext uri="{FF2B5EF4-FFF2-40B4-BE49-F238E27FC236}">
                <a16:creationId xmlns:a16="http://schemas.microsoft.com/office/drawing/2014/main" id="{6F59C0A2-81FB-4659-80DA-E4B5730D942E}"/>
              </a:ext>
            </a:extLst>
          </p:cNvPr>
          <p:cNvSpPr>
            <a:spLocks xmlns:a="http://schemas.openxmlformats.org/drawingml/2006/main" noGrp="1"/>
          </p:cNvSpPr>
          <p:nvPr/>
        </p:nvSpPr>
        <p:spPr>
          <a:xfrm xmlns:a="http://schemas.openxmlformats.org/drawingml/2006/main">
            <a:off x="9448800" y="6037659"/>
            <a:ext cx="762803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C8D0DC"/>
                </a:solidFill>
                <a:latin typeface="IBM Plex Sans"/>
                <a:ea typeface="IBM Plex Sans"/>
                <a:cs typeface="IBM Plex Sans"/>
              </a:rPr>
              <a:t>Model calls during deterministic compiled-recipe execution</a:t>
            </a:r>
          </a:p>
        </p:txBody>
      </p:sp>
      <p:pic>
        <p:nvPicPr>
          <p:cNvPr id="13" name="">
            <a:extLst xmlns:a="http://schemas.openxmlformats.org/drawingml/2006/main">
              <a:ext uri="{FF2B5EF4-FFF2-40B4-BE49-F238E27FC236}">
                <a16:creationId xmlns:a16="http://schemas.microsoft.com/office/drawing/2014/main" id="{E23DFFBC-F8CC-46B2-87B4-F6CD535D1376}"/>
              </a:ext>
            </a:extLst>
          </p:cNvPr>
          <p:cNvPicPr>
            <a:picLocks xmlns:a="http://schemas.openxmlformats.org/drawingml/2006/main" noChangeAspect="1"/>
          </p:cNvPicPr>
          <p:nvPr/>
        </p:nvPicPr>
        <p:blipFill>
          <a:blip xmlns:r="http://schemas.openxmlformats.org/officeDocument/2006/relationships" xmlns:a="http://schemas.openxmlformats.org/drawingml/2006/main" r:embed="R8f4895be77334936">
            <a:extLst>
              <a:ext uri="{96DAC541-7B7A-43D3-8B79-37D633B846F1}">
                <asvg:svgBlip xmlns:asvg="http://schemas.microsoft.com/office/drawing/2016/SVG/main" r:embed="R55a91b9084134b41"/>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14" name="evidence-p-11-0">
            <a:extLst xmlns:a="http://schemas.openxmlformats.org/drawingml/2006/main">
              <a:ext uri="{FF2B5EF4-FFF2-40B4-BE49-F238E27FC236}">
                <a16:creationId xmlns:a16="http://schemas.microsoft.com/office/drawing/2014/main" id="{879B05EF-DB32-4F9F-812B-B7234B2C5F01}"/>
              </a:ext>
            </a:extLst>
          </p:cNvPr>
          <p:cNvSpPr>
            <a:spLocks xmlns:a="http://schemas.openxmlformats.org/drawingml/2006/main" noGrp="1"/>
          </p:cNvSpPr>
          <p:nvPr/>
        </p:nvSpPr>
        <p:spPr>
          <a:xfrm xmlns:a="http://schemas.openxmlformats.org/drawingml/2006/main">
            <a:off x="1676400" y="9358313"/>
            <a:ext cx="941635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8C96A6"/>
                </a:solidFill>
                <a:latin typeface="IBM Plex Sans"/>
                <a:ea typeface="IBM Plex Sans"/>
                <a:cs typeface="IBM Plex Sans"/>
              </a:rPr>
              <a:t>Synthetic workloads, Oct 29, 2026. Methods, failures and limits: github.com/ta-amps/agora</a:t>
            </a:r>
          </a:p>
        </p:txBody>
      </p:sp>
    </p:spTree>
    <p:extLst>
      <p:ext uri="{BB962C8B-B14F-4D97-AF65-F5344CB8AC3E}">
        <p14:creationId xmlns:p14="http://schemas.microsoft.com/office/powerpoint/2010/main" val="1548511388"/>
      </p:ext>
    </p:extLst>
  </p:cSld>
</p:sld>
</file>

<file path=ppt/slides/slide8.xml><?xml version="1.0" encoding="utf-8"?>
<p:sld xmlns:p="http://schemas.openxmlformats.org/presentationml/2006/main">
  <p:cSld>
    <p:bg>
      <p:bgPr>
        <a:solidFill xmlns:a="http://schemas.openxmlformats.org/drawingml/2006/main">
          <a:srgbClr val="11161F"/>
        </a:solidFill>
      </p:bgPr>
    </p:bg>
    <p:spTree>
      <p:nvGrpSpPr>
        <p:cNvPr id="1" name=""/>
        <p:cNvGrpSpPr/>
        <p:nvPr/>
      </p:nvGrpSpPr>
      <p:grpSpPr>
        <a:xfrm xmlns:a="http://schemas.openxmlformats.org/drawingml/2006/main"/>
      </p:grpSpPr>
      <p:sp>
        <p:nvSpPr>
          <p:cNvPr id="11" name="try-shape-0">
            <a:extLst xmlns:a="http://schemas.openxmlformats.org/drawingml/2006/main">
              <a:ext uri="{FF2B5EF4-FFF2-40B4-BE49-F238E27FC236}">
                <a16:creationId xmlns:a16="http://schemas.microsoft.com/office/drawing/2014/main" id="{DB0713C7-F757-48D9-94BB-151C17A2C727}"/>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6FA3F0"/>
              </a:gs>
              <a:gs pos="100000">
                <a:srgbClr val="F0884F"/>
              </a:gs>
            </a:gsLst>
            <a:lin ang="0"/>
          </a:gradFill>
          <a:ln xmlns:a="http://schemas.openxmlformats.org/drawingml/2006/main" w="0">
            <a:solidFill>
              <a:srgbClr val="F5F2EA"/>
            </a:solidFill>
          </a:ln>
        </p:spPr>
      </p:sp>
      <p:sp>
        <p:nvSpPr>
          <p:cNvPr id="2" name="try-h2-1-0">
            <a:extLst xmlns:a="http://schemas.openxmlformats.org/drawingml/2006/main">
              <a:ext uri="{FF2B5EF4-FFF2-40B4-BE49-F238E27FC236}">
                <a16:creationId xmlns:a16="http://schemas.microsoft.com/office/drawing/2014/main" id="{0B4563C3-8D27-49F5-B06C-FF04A859AF08}"/>
              </a:ext>
            </a:extLst>
          </p:cNvPr>
          <p:cNvSpPr>
            <a:spLocks xmlns:a="http://schemas.openxmlformats.org/drawingml/2006/main" noGrp="1"/>
          </p:cNvSpPr>
          <p:nvPr/>
        </p:nvSpPr>
        <p:spPr>
          <a:xfrm xmlns:a="http://schemas.openxmlformats.org/drawingml/2006/main">
            <a:off x="1219200" y="2525167"/>
            <a:ext cx="8718947"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6600" b="1" i="0" u="none">
                <a:solidFill>
                  <a:srgbClr val="F5F2EA"/>
                </a:solidFill>
                <a:latin typeface="Space Grotesk"/>
                <a:ea typeface="Space Grotesk"/>
                <a:cs typeface="Space Grotesk"/>
              </a:rPr>
              <a:t>Point your agent at it</a:t>
            </a:r>
          </a:p>
        </p:txBody>
      </p:sp>
      <p:sp>
        <p:nvSpPr>
          <p:cNvPr id="3" name="try-p-2-0">
            <a:extLst xmlns:a="http://schemas.openxmlformats.org/drawingml/2006/main">
              <a:ext uri="{FF2B5EF4-FFF2-40B4-BE49-F238E27FC236}">
                <a16:creationId xmlns:a16="http://schemas.microsoft.com/office/drawing/2014/main" id="{74B39CEA-47B9-4B8E-A102-34D192E209A2}"/>
              </a:ext>
            </a:extLst>
          </p:cNvPr>
          <p:cNvSpPr>
            <a:spLocks xmlns:a="http://schemas.openxmlformats.org/drawingml/2006/main" noGrp="1"/>
          </p:cNvSpPr>
          <p:nvPr/>
        </p:nvSpPr>
        <p:spPr>
          <a:xfrm xmlns:a="http://schemas.openxmlformats.org/drawingml/2006/main">
            <a:off x="1219200" y="3875782"/>
            <a:ext cx="7013377"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4200" b="1" i="0" u="none">
                <a:solidFill>
                  <a:srgbClr val="F0884F"/>
                </a:solidFill>
                <a:latin typeface="Space Grotesk"/>
                <a:ea typeface="Space Grotesk"/>
                <a:cs typeface="Space Grotesk"/>
              </a:rPr>
              <a:t>home.ta-amps.workers.dev</a:t>
            </a:r>
          </a:p>
        </p:txBody>
      </p:sp>
      <p:sp>
        <p:nvSpPr>
          <p:cNvPr id="4" name="try-p-3-0">
            <a:extLst xmlns:a="http://schemas.openxmlformats.org/drawingml/2006/main">
              <a:ext uri="{FF2B5EF4-FFF2-40B4-BE49-F238E27FC236}">
                <a16:creationId xmlns:a16="http://schemas.microsoft.com/office/drawing/2014/main" id="{4590FD96-12EA-46AE-8B78-D4EBB497D81E}"/>
              </a:ext>
            </a:extLst>
          </p:cNvPr>
          <p:cNvSpPr>
            <a:spLocks xmlns:a="http://schemas.openxmlformats.org/drawingml/2006/main" noGrp="1"/>
          </p:cNvSpPr>
          <p:nvPr/>
        </p:nvSpPr>
        <p:spPr>
          <a:xfrm xmlns:a="http://schemas.openxmlformats.org/drawingml/2006/main">
            <a:off x="1219200" y="4689128"/>
            <a:ext cx="15572482"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C8D0DC"/>
                </a:solidFill>
                <a:latin typeface="IBM Plex Sans"/>
                <a:ea typeface="IBM Plex Sans"/>
                <a:cs typeface="IBM Plex Sans"/>
              </a:rPr>
              <a:t>Product sites offer a copyable starting brief: pick open work, or describe your interests and configure a compatible</a:t>
            </a:r>
          </a:p>
        </p:txBody>
      </p:sp>
      <p:sp>
        <p:nvSpPr>
          <p:cNvPr id="5" name="try-p-3-1">
            <a:extLst xmlns:a="http://schemas.openxmlformats.org/drawingml/2006/main">
              <a:ext uri="{FF2B5EF4-FFF2-40B4-BE49-F238E27FC236}">
                <a16:creationId xmlns:a16="http://schemas.microsoft.com/office/drawing/2014/main" id="{E184B594-DF3C-483D-BC40-DEE86FC3D6A9}"/>
              </a:ext>
            </a:extLst>
          </p:cNvPr>
          <p:cNvSpPr>
            <a:spLocks xmlns:a="http://schemas.openxmlformats.org/drawingml/2006/main" noGrp="1"/>
          </p:cNvSpPr>
          <p:nvPr/>
        </p:nvSpPr>
        <p:spPr>
          <a:xfrm xmlns:a="http://schemas.openxmlformats.org/drawingml/2006/main">
            <a:off x="1219200" y="5115818"/>
            <a:ext cx="899964"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C8D0DC"/>
                </a:solidFill>
                <a:latin typeface="IBM Plex Sans"/>
                <a:ea typeface="IBM Plex Sans"/>
                <a:cs typeface="IBM Plex Sans"/>
              </a:rPr>
              <a:t>agent.</a:t>
            </a:r>
          </a:p>
        </p:txBody>
      </p:sp>
      <p:sp>
        <p:nvSpPr>
          <p:cNvPr id="6" name="try-shape-4">
            <a:extLst xmlns:a="http://schemas.openxmlformats.org/drawingml/2006/main">
              <a:ext uri="{FF2B5EF4-FFF2-40B4-BE49-F238E27FC236}">
                <a16:creationId xmlns:a16="http://schemas.microsoft.com/office/drawing/2014/main" id="{A8A4C110-18AE-49DA-9300-C877EC4B46CD}"/>
              </a:ext>
            </a:extLst>
          </p:cNvPr>
          <p:cNvSpPr>
            <a:spLocks xmlns:a="http://schemas.openxmlformats.org/drawingml/2006/main" noGrp="1"/>
          </p:cNvSpPr>
          <p:nvPr/>
        </p:nvSpPr>
        <p:spPr>
          <a:xfrm xmlns:a="http://schemas.openxmlformats.org/drawingml/2006/main">
            <a:off x="1219200" y="5928271"/>
            <a:ext cx="11811000" cy="1428750"/>
          </a:xfrm>
          <a:prstGeom xmlns:a="http://schemas.openxmlformats.org/drawingml/2006/main" prst="roundRect">
            <a:avLst>
              <a:gd name="adj" fmla="val 10667"/>
            </a:avLst>
          </a:prstGeom>
          <a:solidFill xmlns:a="http://schemas.openxmlformats.org/drawingml/2006/main">
            <a:srgbClr val="1B2230"/>
          </a:solidFill>
          <a:ln xmlns:a="http://schemas.openxmlformats.org/drawingml/2006/main" w="0">
            <a:solidFill>
              <a:srgbClr val="F5F2EA"/>
            </a:solidFill>
          </a:ln>
        </p:spPr>
      </p:sp>
      <p:sp>
        <p:nvSpPr>
          <p:cNvPr id="7" name="try-p-5-0">
            <a:extLst xmlns:a="http://schemas.openxmlformats.org/drawingml/2006/main">
              <a:ext uri="{FF2B5EF4-FFF2-40B4-BE49-F238E27FC236}">
                <a16:creationId xmlns:a16="http://schemas.microsoft.com/office/drawing/2014/main" id="{032B6F5F-A3D2-48FF-A716-43371182A1EE}"/>
              </a:ext>
            </a:extLst>
          </p:cNvPr>
          <p:cNvSpPr>
            <a:spLocks xmlns:a="http://schemas.openxmlformats.org/drawingml/2006/main" noGrp="1"/>
          </p:cNvSpPr>
          <p:nvPr/>
        </p:nvSpPr>
        <p:spPr>
          <a:xfrm xmlns:a="http://schemas.openxmlformats.org/drawingml/2006/main">
            <a:off x="1524000" y="6237833"/>
            <a:ext cx="7180064"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C8D0DC"/>
                </a:solidFill>
                <a:latin typeface="JetBrains Mono"/>
                <a:ea typeface="JetBrains Mono"/>
                <a:cs typeface="JetBrains Mono"/>
              </a:rPr>
              <a:t>git clone https://github.com/ta-amps/tessera.git</a:t>
            </a:r>
          </a:p>
        </p:txBody>
      </p:sp>
      <p:sp>
        <p:nvSpPr>
          <p:cNvPr id="8" name="try-p-6-0">
            <a:extLst xmlns:a="http://schemas.openxmlformats.org/drawingml/2006/main">
              <a:ext uri="{FF2B5EF4-FFF2-40B4-BE49-F238E27FC236}">
                <a16:creationId xmlns:a16="http://schemas.microsoft.com/office/drawing/2014/main" id="{155FA6C7-7DA2-4108-8513-322A6831E1C6}"/>
              </a:ext>
            </a:extLst>
          </p:cNvPr>
          <p:cNvSpPr>
            <a:spLocks xmlns:a="http://schemas.openxmlformats.org/drawingml/2006/main" noGrp="1"/>
          </p:cNvSpPr>
          <p:nvPr/>
        </p:nvSpPr>
        <p:spPr>
          <a:xfrm xmlns:a="http://schemas.openxmlformats.org/drawingml/2006/main">
            <a:off x="1524000" y="6685508"/>
            <a:ext cx="5694164"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C8D0DC"/>
                </a:solidFill>
                <a:latin typeface="JetBrains Mono"/>
                <a:ea typeface="JetBrains Mono"/>
                <a:cs typeface="JetBrains Mono"/>
              </a:rPr>
              <a:t>cd tessera &amp;&amp; make setup &amp;&amp; make check</a:t>
            </a:r>
          </a:p>
        </p:txBody>
      </p:sp>
      <p:pic>
        <p:nvPicPr>
          <p:cNvPr id="9" name="">
            <a:extLst xmlns:a="http://schemas.openxmlformats.org/drawingml/2006/main">
              <a:ext uri="{FF2B5EF4-FFF2-40B4-BE49-F238E27FC236}">
                <a16:creationId xmlns:a16="http://schemas.microsoft.com/office/drawing/2014/main" id="{B98F8A60-35DD-40B0-AA63-A8C6905DB21C}"/>
              </a:ext>
            </a:extLst>
          </p:cNvPr>
          <p:cNvPicPr>
            <a:picLocks xmlns:a="http://schemas.openxmlformats.org/drawingml/2006/main" noChangeAspect="1"/>
          </p:cNvPicPr>
          <p:nvPr/>
        </p:nvPicPr>
        <p:blipFill>
          <a:blip xmlns:r="http://schemas.openxmlformats.org/officeDocument/2006/relationships" xmlns:a="http://schemas.openxmlformats.org/drawingml/2006/main" r:embed="R1e28a99e622b4dc4">
            <a:extLst>
              <a:ext uri="{96DAC541-7B7A-43D3-8B79-37D633B846F1}">
                <asvg:svgBlip xmlns:asvg="http://schemas.microsoft.com/office/drawing/2016/SVG/main" r:embed="Rdc40e8e438344a23"/>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10" name="try-p-8-0">
            <a:extLst xmlns:a="http://schemas.openxmlformats.org/drawingml/2006/main">
              <a:ext uri="{FF2B5EF4-FFF2-40B4-BE49-F238E27FC236}">
                <a16:creationId xmlns:a16="http://schemas.microsoft.com/office/drawing/2014/main" id="{F6B9588F-C840-4B20-AC4A-4DDC6EBCC48F}"/>
              </a:ext>
            </a:extLst>
          </p:cNvPr>
          <p:cNvSpPr>
            <a:spLocks xmlns:a="http://schemas.openxmlformats.org/drawingml/2006/main" noGrp="1"/>
          </p:cNvSpPr>
          <p:nvPr/>
        </p:nvSpPr>
        <p:spPr>
          <a:xfrm xmlns:a="http://schemas.openxmlformats.org/drawingml/2006/main">
            <a:off x="1676400" y="9358313"/>
            <a:ext cx="905470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8C96A6"/>
                </a:solidFill>
                <a:latin typeface="IBM Plex Sans"/>
                <a:ea typeface="IBM Plex Sans"/>
                <a:cs typeface="IBM Plex Sans"/>
              </a:rPr>
              <a:t>Code: github.com/ta-amps/tessera · Overview and evidence: github.com/ta-amps/agora</a:t>
            </a:r>
          </a:p>
        </p:txBody>
      </p:sp>
    </p:spTree>
    <p:extLst>
      <p:ext uri="{BB962C8B-B14F-4D97-AF65-F5344CB8AC3E}">
        <p14:creationId xmlns:p14="http://schemas.microsoft.com/office/powerpoint/2010/main" val="1178407593"/>
      </p:ext>
    </p:extLst>
  </p:cSld>
</p:sld>
</file>

<file path=ppt/slides/slide9.xml><?xml version="1.0" encoding="utf-8"?>
<p:sld xmlns:p="http://schemas.openxmlformats.org/presentationml/2006/main">
  <p:cSld>
    <p:bg>
      <p:bgPr>
        <a:solidFill xmlns:a="http://schemas.openxmlformats.org/drawingml/2006/main">
          <a:srgbClr val="EDE8DC"/>
        </a:solidFill>
      </p:bgPr>
    </p:bg>
    <p:spTree>
      <p:nvGrpSpPr>
        <p:cNvPr id="1" name=""/>
        <p:cNvGrpSpPr/>
        <p:nvPr/>
      </p:nvGrpSpPr>
      <p:grpSpPr>
        <a:xfrm xmlns:a="http://schemas.openxmlformats.org/drawingml/2006/main"/>
      </p:grpSpPr>
      <p:sp>
        <p:nvSpPr>
          <p:cNvPr id="14" name="appendix-shape-0">
            <a:extLst xmlns:a="http://schemas.openxmlformats.org/drawingml/2006/main">
              <a:ext uri="{FF2B5EF4-FFF2-40B4-BE49-F238E27FC236}">
                <a16:creationId xmlns:a16="http://schemas.microsoft.com/office/drawing/2014/main" id="{6DD1A38B-C2D8-4FCA-AC84-80379C707566}"/>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appendix-p-1-0">
            <a:extLst xmlns:a="http://schemas.openxmlformats.org/drawingml/2006/main">
              <a:ext uri="{FF2B5EF4-FFF2-40B4-BE49-F238E27FC236}">
                <a16:creationId xmlns:a16="http://schemas.microsoft.com/office/drawing/2014/main" id="{681D070D-A42A-4F61-9023-A4F510A9C0C8}"/>
              </a:ext>
            </a:extLst>
          </p:cNvPr>
          <p:cNvSpPr>
            <a:spLocks xmlns:a="http://schemas.openxmlformats.org/drawingml/2006/main" noGrp="1"/>
          </p:cNvSpPr>
          <p:nvPr/>
        </p:nvSpPr>
        <p:spPr>
          <a:xfrm xmlns:a="http://schemas.openxmlformats.org/drawingml/2006/main">
            <a:off x="1219200" y="2920305"/>
            <a:ext cx="129733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APPENDIX</a:t>
            </a:r>
          </a:p>
        </p:txBody>
      </p:sp>
      <p:sp>
        <p:nvSpPr>
          <p:cNvPr id="3" name="appendix-h2-2-0">
            <a:extLst xmlns:a="http://schemas.openxmlformats.org/drawingml/2006/main">
              <a:ext uri="{FF2B5EF4-FFF2-40B4-BE49-F238E27FC236}">
                <a16:creationId xmlns:a16="http://schemas.microsoft.com/office/drawing/2014/main" id="{B48D9C1B-113E-4143-A462-4A971B06C21D}"/>
              </a:ext>
            </a:extLst>
          </p:cNvPr>
          <p:cNvSpPr>
            <a:spLocks xmlns:a="http://schemas.openxmlformats.org/drawingml/2006/main" noGrp="1"/>
          </p:cNvSpPr>
          <p:nvPr/>
        </p:nvSpPr>
        <p:spPr>
          <a:xfrm xmlns:a="http://schemas.openxmlformats.org/drawingml/2006/main">
            <a:off x="1219200" y="3568005"/>
            <a:ext cx="13154769"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7200" b="1" i="0" u="none">
                <a:solidFill>
                  <a:srgbClr val="11161F"/>
                </a:solidFill>
                <a:latin typeface="Space Grotesk"/>
                <a:ea typeface="Space Grotesk"/>
                <a:cs typeface="Space Grotesk"/>
              </a:rPr>
              <a:t>The details behind each claim</a:t>
            </a:r>
          </a:p>
        </p:txBody>
      </p:sp>
      <p:sp>
        <p:nvSpPr>
          <p:cNvPr id="4" name="appendix-p-3-0">
            <a:extLst xmlns:a="http://schemas.openxmlformats.org/drawingml/2006/main">
              <a:ext uri="{FF2B5EF4-FFF2-40B4-BE49-F238E27FC236}">
                <a16:creationId xmlns:a16="http://schemas.microsoft.com/office/drawing/2014/main" id="{E8DF568D-5888-433D-91E4-D0E186F293A9}"/>
              </a:ext>
            </a:extLst>
          </p:cNvPr>
          <p:cNvSpPr>
            <a:spLocks xmlns:a="http://schemas.openxmlformats.org/drawingml/2006/main" noGrp="1"/>
          </p:cNvSpPr>
          <p:nvPr/>
        </p:nvSpPr>
        <p:spPr>
          <a:xfrm xmlns:a="http://schemas.openxmlformats.org/drawingml/2006/main">
            <a:off x="1219200" y="5099596"/>
            <a:ext cx="181108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Shims vs RAG</a:t>
            </a:r>
          </a:p>
        </p:txBody>
      </p:sp>
      <p:sp>
        <p:nvSpPr>
          <p:cNvPr id="5" name="appendix-p-4-0">
            <a:extLst xmlns:a="http://schemas.openxmlformats.org/drawingml/2006/main">
              <a:ext uri="{FF2B5EF4-FFF2-40B4-BE49-F238E27FC236}">
                <a16:creationId xmlns:a16="http://schemas.microsoft.com/office/drawing/2014/main" id="{60FE47E1-5698-48C6-B46B-6CE134022672}"/>
              </a:ext>
            </a:extLst>
          </p:cNvPr>
          <p:cNvSpPr>
            <a:spLocks xmlns:a="http://schemas.openxmlformats.org/drawingml/2006/main" noGrp="1"/>
          </p:cNvSpPr>
          <p:nvPr/>
        </p:nvSpPr>
        <p:spPr>
          <a:xfrm xmlns:a="http://schemas.openxmlformats.org/drawingml/2006/main">
            <a:off x="9448800" y="5099596"/>
            <a:ext cx="376356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How each problem gets fixed</a:t>
            </a:r>
          </a:p>
        </p:txBody>
      </p:sp>
      <p:sp>
        <p:nvSpPr>
          <p:cNvPr id="6" name="appendix-p-5-0">
            <a:extLst xmlns:a="http://schemas.openxmlformats.org/drawingml/2006/main">
              <a:ext uri="{FF2B5EF4-FFF2-40B4-BE49-F238E27FC236}">
                <a16:creationId xmlns:a16="http://schemas.microsoft.com/office/drawing/2014/main" id="{4E7996AA-3760-41D6-8735-66E154E934C4}"/>
              </a:ext>
            </a:extLst>
          </p:cNvPr>
          <p:cNvSpPr>
            <a:spLocks xmlns:a="http://schemas.openxmlformats.org/drawingml/2006/main" noGrp="1"/>
          </p:cNvSpPr>
          <p:nvPr/>
        </p:nvSpPr>
        <p:spPr>
          <a:xfrm xmlns:a="http://schemas.openxmlformats.org/drawingml/2006/main">
            <a:off x="1219200" y="5613946"/>
            <a:ext cx="559831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The work loop: claim, execute, report, learn</a:t>
            </a:r>
          </a:p>
        </p:txBody>
      </p:sp>
      <p:sp>
        <p:nvSpPr>
          <p:cNvPr id="7" name="appendix-p-6-0">
            <a:extLst xmlns:a="http://schemas.openxmlformats.org/drawingml/2006/main">
              <a:ext uri="{FF2B5EF4-FFF2-40B4-BE49-F238E27FC236}">
                <a16:creationId xmlns:a16="http://schemas.microsoft.com/office/drawing/2014/main" id="{656081F0-57F2-4197-B4D9-62ECA91E09E0}"/>
              </a:ext>
            </a:extLst>
          </p:cNvPr>
          <p:cNvSpPr>
            <a:spLocks xmlns:a="http://schemas.openxmlformats.org/drawingml/2006/main" noGrp="1"/>
          </p:cNvSpPr>
          <p:nvPr/>
        </p:nvSpPr>
        <p:spPr>
          <a:xfrm xmlns:a="http://schemas.openxmlformats.org/drawingml/2006/main">
            <a:off x="9448800" y="5613946"/>
            <a:ext cx="29337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Proof in a hard domain</a:t>
            </a:r>
          </a:p>
        </p:txBody>
      </p:sp>
      <p:sp>
        <p:nvSpPr>
          <p:cNvPr id="8" name="appendix-p-7-0">
            <a:extLst xmlns:a="http://schemas.openxmlformats.org/drawingml/2006/main">
              <a:ext uri="{FF2B5EF4-FFF2-40B4-BE49-F238E27FC236}">
                <a16:creationId xmlns:a16="http://schemas.microsoft.com/office/drawing/2014/main" id="{FF370717-F5EC-45EC-AB81-9C6A8A3EDA74}"/>
              </a:ext>
            </a:extLst>
          </p:cNvPr>
          <p:cNvSpPr>
            <a:spLocks xmlns:a="http://schemas.openxmlformats.org/drawingml/2006/main" noGrp="1"/>
          </p:cNvSpPr>
          <p:nvPr/>
        </p:nvSpPr>
        <p:spPr>
          <a:xfrm xmlns:a="http://schemas.openxmlformats.org/drawingml/2006/main">
            <a:off x="1219200" y="6128296"/>
            <a:ext cx="301496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Surfaces vs seed packs</a:t>
            </a:r>
          </a:p>
        </p:txBody>
      </p:sp>
      <p:sp>
        <p:nvSpPr>
          <p:cNvPr id="9" name="appendix-p-8-0">
            <a:extLst xmlns:a="http://schemas.openxmlformats.org/drawingml/2006/main">
              <a:ext uri="{FF2B5EF4-FFF2-40B4-BE49-F238E27FC236}">
                <a16:creationId xmlns:a16="http://schemas.microsoft.com/office/drawing/2014/main" id="{84CE18B3-83A6-434B-B160-FA55E5FB52C2}"/>
              </a:ext>
            </a:extLst>
          </p:cNvPr>
          <p:cNvSpPr>
            <a:spLocks xmlns:a="http://schemas.openxmlformats.org/drawingml/2006/main" noGrp="1"/>
          </p:cNvSpPr>
          <p:nvPr/>
        </p:nvSpPr>
        <p:spPr>
          <a:xfrm xmlns:a="http://schemas.openxmlformats.org/drawingml/2006/main">
            <a:off x="9448800" y="6128296"/>
            <a:ext cx="294828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Learning and feedback</a:t>
            </a:r>
          </a:p>
        </p:txBody>
      </p:sp>
      <p:sp>
        <p:nvSpPr>
          <p:cNvPr id="10" name="appendix-p-9-0">
            <a:extLst xmlns:a="http://schemas.openxmlformats.org/drawingml/2006/main">
              <a:ext uri="{FF2B5EF4-FFF2-40B4-BE49-F238E27FC236}">
                <a16:creationId xmlns:a16="http://schemas.microsoft.com/office/drawing/2014/main" id="{3D5BAB5E-DDEB-40C6-A938-38F8FA2EAEB8}"/>
              </a:ext>
            </a:extLst>
          </p:cNvPr>
          <p:cNvSpPr>
            <a:spLocks xmlns:a="http://schemas.openxmlformats.org/drawingml/2006/main" noGrp="1"/>
          </p:cNvSpPr>
          <p:nvPr/>
        </p:nvSpPr>
        <p:spPr>
          <a:xfrm xmlns:a="http://schemas.openxmlformats.org/drawingml/2006/main">
            <a:off x="1219200" y="6642646"/>
            <a:ext cx="5048548"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Seed packs that keep themselves fresh</a:t>
            </a:r>
          </a:p>
        </p:txBody>
      </p:sp>
      <p:sp>
        <p:nvSpPr>
          <p:cNvPr id="11" name="appendix-p-10-0">
            <a:extLst xmlns:a="http://schemas.openxmlformats.org/drawingml/2006/main">
              <a:ext uri="{FF2B5EF4-FFF2-40B4-BE49-F238E27FC236}">
                <a16:creationId xmlns:a16="http://schemas.microsoft.com/office/drawing/2014/main" id="{C6E2DE3B-403A-4F82-AE0A-5867E1FABCDA}"/>
              </a:ext>
            </a:extLst>
          </p:cNvPr>
          <p:cNvSpPr>
            <a:spLocks xmlns:a="http://schemas.openxmlformats.org/drawingml/2006/main" noGrp="1"/>
          </p:cNvSpPr>
          <p:nvPr/>
        </p:nvSpPr>
        <p:spPr>
          <a:xfrm xmlns:a="http://schemas.openxmlformats.org/drawingml/2006/main">
            <a:off x="9448800" y="6642646"/>
            <a:ext cx="4326731"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Built with Meta, and honest limits</a:t>
            </a:r>
          </a:p>
        </p:txBody>
      </p:sp>
      <p:pic>
        <p:nvPicPr>
          <p:cNvPr id="12" name="">
            <a:extLst xmlns:a="http://schemas.openxmlformats.org/drawingml/2006/main">
              <a:ext uri="{FF2B5EF4-FFF2-40B4-BE49-F238E27FC236}">
                <a16:creationId xmlns:a16="http://schemas.microsoft.com/office/drawing/2014/main" id="{75765E05-E7A8-4E43-9452-2F8DC4F92A6A}"/>
              </a:ext>
            </a:extLst>
          </p:cNvPr>
          <p:cNvPicPr>
            <a:picLocks xmlns:a="http://schemas.openxmlformats.org/drawingml/2006/main" noChangeAspect="1"/>
          </p:cNvPicPr>
          <p:nvPr/>
        </p:nvPicPr>
        <p:blipFill>
          <a:blip xmlns:r="http://schemas.openxmlformats.org/officeDocument/2006/relationships" xmlns:a="http://schemas.openxmlformats.org/drawingml/2006/main" r:embed="Rcd3a5b4b4e68467f">
            <a:extLst>
              <a:ext uri="{96DAC541-7B7A-43D3-8B79-37D633B846F1}">
                <asvg:svgBlip xmlns:asvg="http://schemas.microsoft.com/office/drawing/2016/SVG/main" r:embed="Rf9a0ecdf9e934d6f"/>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13" name="appendix-p-12-0">
            <a:extLst xmlns:a="http://schemas.openxmlformats.org/drawingml/2006/main">
              <a:ext uri="{FF2B5EF4-FFF2-40B4-BE49-F238E27FC236}">
                <a16:creationId xmlns:a16="http://schemas.microsoft.com/office/drawing/2014/main" id="{BC4744B2-7A2C-4F9D-8D32-D7329D5671CB}"/>
              </a:ext>
            </a:extLst>
          </p:cNvPr>
          <p:cNvSpPr>
            <a:spLocks xmlns:a="http://schemas.openxmlformats.org/drawingml/2006/main" noGrp="1"/>
          </p:cNvSpPr>
          <p:nvPr/>
        </p:nvSpPr>
        <p:spPr>
          <a:xfrm xmlns:a="http://schemas.openxmlformats.org/drawingml/2006/main">
            <a:off x="1676400" y="9358313"/>
            <a:ext cx="1020366"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a:t>
            </a:r>
          </a:p>
        </p:txBody>
      </p:sp>
    </p:spTree>
    <p:extLst>
      <p:ext uri="{BB962C8B-B14F-4D97-AF65-F5344CB8AC3E}">
        <p14:creationId xmlns:p14="http://schemas.microsoft.com/office/powerpoint/2010/main" val="1767348453"/>
      </p:ext>
    </p:extLst>
  </p:cSld>
</p:sld>
</file>

<file path=ppt/slides/slide10.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7" name="shimrag-shape-0">
            <a:extLst xmlns:a="http://schemas.openxmlformats.org/drawingml/2006/main">
              <a:ext uri="{FF2B5EF4-FFF2-40B4-BE49-F238E27FC236}">
                <a16:creationId xmlns:a16="http://schemas.microsoft.com/office/drawing/2014/main" id="{73538D94-EBF6-4E6B-A1CB-2F382383FBB8}"/>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shimrag-h2-1-0">
            <a:extLst xmlns:a="http://schemas.openxmlformats.org/drawingml/2006/main">
              <a:ext uri="{FF2B5EF4-FFF2-40B4-BE49-F238E27FC236}">
                <a16:creationId xmlns:a16="http://schemas.microsoft.com/office/drawing/2014/main" id="{C689A181-8B77-4F73-9FF9-2BC50B098216}"/>
              </a:ext>
            </a:extLst>
          </p:cNvPr>
          <p:cNvSpPr>
            <a:spLocks xmlns:a="http://schemas.openxmlformats.org/drawingml/2006/main" noGrp="1"/>
          </p:cNvSpPr>
          <p:nvPr/>
        </p:nvSpPr>
        <p:spPr>
          <a:xfrm xmlns:a="http://schemas.openxmlformats.org/drawingml/2006/main">
            <a:off x="1219200" y="1138238"/>
            <a:ext cx="83788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Retrieval and middleware</a:t>
            </a:r>
          </a:p>
        </p:txBody>
      </p:sp>
      <p:graphicFrame>
        <p:nvGraphicFramePr>
          <p:cNvPr id="3" name="">
            <a:extLst xmlns:a="http://schemas.openxmlformats.org/drawingml/2006/main">
              <a:ext uri="{FF2B5EF4-FFF2-40B4-BE49-F238E27FC236}">
                <a16:creationId xmlns:a16="http://schemas.microsoft.com/office/drawing/2014/main" id="{5D4C7A20-D118-4639-9E95-8C4417ABD6A5}"/>
              </a:ext>
            </a:extLst>
          </p:cNvPr>
          <p:cNvGraphicFramePr/>
          <p:nvPr/>
        </p:nvGraphicFramePr>
        <p:xfrm>
          <a:off xmlns:a="http://schemas.openxmlformats.org/drawingml/2006/main" x="1219200" y="2316361"/>
          <a:ext xmlns:a="http://schemas.openxmlformats.org/drawingml/2006/main" cx="15849600" cy="4308277"/>
        </p:xfrm>
        <a:graphic xmlns:a="http://schemas.openxmlformats.org/drawingml/2006/main">
          <a:graphicData uri="http://schemas.openxmlformats.org/drawingml/2006/table">
            <a:tbl>
              <a:tblPr firstRow="0" bandRow="0"/>
              <a:tblGrid>
                <a:gridCol w="3799284"/>
                <a:gridCol w="5698927"/>
                <a:gridCol w="6332339"/>
              </a:tblGrid>
              <a:tr h="616148">
                <a:tc>
                  <a:txBody>
                    <a:bodyPr wrap="square" lIns="190500" tIns="152400" rIns="190500" bIns="152400">
                      <a:noAutofit/>
                    </a:bodyPr>
                    <a:lstStyle/>
                    <a:p>
                      <a:r>
                        <a:rPr sz="1800" b="1" i="0" u="none">
                          <a:solidFill>
                            <a:srgbClr val="3B4252"/>
                          </a:solidFill>
                          <a:latin typeface="IBM Plex Sans"/>
                          <a:ea typeface="IBM Plex Sans"/>
                          <a:cs typeface="IBM Plex Sans"/>
                        </a:rPr>
                        <a:t/>
                      </a:r>
                    </a:p>
                  </a:txBody>
                  <a:tcPr marL="190500" marR="190500" marT="152400" marB="152400" anchor="t">
                    <a:lnL w="9525">
                      <a:solidFill>
                        <a:srgbClr val="E4DED1"/>
                      </a:solidFill>
                    </a:lnL>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800" b="1" i="0" u="none">
                          <a:solidFill>
                            <a:srgbClr val="3B4252"/>
                          </a:solidFill>
                          <a:latin typeface="IBM Plex Sans"/>
                          <a:ea typeface="IBM Plex Sans"/>
                          <a:cs typeface="IBM Plex Sans"/>
                        </a:rPr>
                        <a:t>Retrieval step</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800" b="1" i="0" u="none">
                          <a:solidFill>
                            <a:srgbClr val="3B4252"/>
                          </a:solidFill>
                          <a:latin typeface="IBM Plex Sans"/>
                          <a:ea typeface="IBM Plex Sans"/>
                          <a:cs typeface="IBM Plex Sans"/>
                        </a:rPr>
                        <a:t>Shim middleware</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r>
              <a:tr h="611386">
                <a:tc>
                  <a:txBody>
                    <a:bodyPr wrap="square" lIns="190500" tIns="152400" rIns="190500" bIns="152400">
                      <a:noAutofit/>
                    </a:bodyPr>
                    <a:lstStyle/>
                    <a:p>
                      <a:pPr algn="l"/>
                      <a:r>
                        <a:rPr sz="1800" b="0" i="0" u="none">
                          <a:solidFill>
                            <a:srgbClr val="3B4252"/>
                          </a:solidFill>
                          <a:latin typeface="IBM Plex Sans"/>
                          <a:ea typeface="IBM Plex Sans"/>
                          <a:cs typeface="IBM Plex Sans"/>
                        </a:rPr>
                        <a:t>Where it sits</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Within a generation workflow</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Between a compatible agent and model API</a:t>
                      </a:r>
                    </a:p>
                  </a:txBody>
                  <a:tcPr marL="190500" marR="190500" marT="152400" marB="152400" anchor="t">
                    <a:lnR w="9525">
                      <a:solidFill>
                        <a:srgbClr val="E4DED1"/>
                      </a:solidFill>
                    </a:lnR>
                    <a:lnB w="9525">
                      <a:solidFill>
                        <a:srgbClr val="E4DED1"/>
                      </a:solidFill>
                    </a:lnB>
                    <a:solidFill>
                      <a:srgbClr val="FFFDF8"/>
                    </a:solidFill>
                  </a:tcPr>
                </a:tc>
              </a:tr>
              <a:tr h="611386">
                <a:tc>
                  <a:txBody>
                    <a:bodyPr wrap="square" lIns="190500" tIns="152400" rIns="190500" bIns="152400">
                      <a:noAutofit/>
                    </a:bodyPr>
                    <a:lstStyle/>
                    <a:p>
                      <a:pPr algn="l"/>
                      <a:r>
                        <a:rPr sz="1800" b="0" i="0" u="none">
                          <a:solidFill>
                            <a:srgbClr val="3B4252"/>
                          </a:solidFill>
                          <a:latin typeface="IBM Plex Sans"/>
                          <a:ea typeface="IBM Plex Sans"/>
                          <a:cs typeface="IBM Plex Sans"/>
                        </a:rPr>
                        <a:t>What it adds</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Retrieved context</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Permitted nouns, request policy and telemetry</a:t>
                      </a:r>
                    </a:p>
                  </a:txBody>
                  <a:tcPr marL="190500" marR="190500" marT="152400" marB="152400" anchor="t">
                    <a:lnR w="9525">
                      <a:solidFill>
                        <a:srgbClr val="E4DED1"/>
                      </a:solidFill>
                    </a:lnR>
                    <a:lnB w="9525">
                      <a:solidFill>
                        <a:srgbClr val="E4DED1"/>
                      </a:solidFill>
                    </a:lnB>
                    <a:solidFill>
                      <a:srgbClr val="FFFDF8"/>
                    </a:solidFill>
                  </a:tcPr>
                </a:tc>
              </a:tr>
              <a:tr h="611386">
                <a:tc>
                  <a:txBody>
                    <a:bodyPr wrap="square" lIns="190500" tIns="152400" rIns="190500" bIns="152400">
                      <a:noAutofit/>
                    </a:bodyPr>
                    <a:lstStyle/>
                    <a:p>
                      <a:pPr algn="l"/>
                      <a:r>
                        <a:rPr sz="1800" b="0" i="0" u="none">
                          <a:solidFill>
                            <a:srgbClr val="3B4252"/>
                          </a:solidFill>
                          <a:latin typeface="IBM Plex Sans"/>
                          <a:ea typeface="IBM Plex Sans"/>
                          <a:cs typeface="IBM Plex Sans"/>
                        </a:rPr>
                        <a:t>Can it skip the model?</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The surrounding app can</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A deterministic permitted response can</a:t>
                      </a:r>
                    </a:p>
                  </a:txBody>
                  <a:tcPr marL="190500" marR="190500" marT="152400" marB="152400" anchor="t">
                    <a:lnR w="9525">
                      <a:solidFill>
                        <a:srgbClr val="E4DED1"/>
                      </a:solidFill>
                    </a:lnR>
                    <a:lnB w="9525">
                      <a:solidFill>
                        <a:srgbClr val="E4DED1"/>
                      </a:solidFill>
                    </a:lnB>
                    <a:solidFill>
                      <a:srgbClr val="FFFDF8"/>
                    </a:solidFill>
                  </a:tcPr>
                </a:tc>
              </a:tr>
              <a:tr h="611386">
                <a:tc>
                  <a:txBody>
                    <a:bodyPr wrap="square" lIns="190500" tIns="152400" rIns="190500" bIns="152400">
                      <a:noAutofit/>
                    </a:bodyPr>
                    <a:lstStyle/>
                    <a:p>
                      <a:pPr algn="l"/>
                      <a:r>
                        <a:rPr sz="1800" b="0" i="0" u="none">
                          <a:solidFill>
                            <a:srgbClr val="3B4252"/>
                          </a:solidFill>
                          <a:latin typeface="IBM Plex Sans"/>
                          <a:ea typeface="IBM Plex Sans"/>
                          <a:cs typeface="IBM Plex Sans"/>
                        </a:rPr>
                        <a:t>Can it route or check?</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The surrounding app can</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Implemented rules can route and check shape</a:t>
                      </a:r>
                    </a:p>
                  </a:txBody>
                  <a:tcPr marL="190500" marR="190500" marT="152400" marB="152400" anchor="t">
                    <a:lnR w="9525">
                      <a:solidFill>
                        <a:srgbClr val="E4DED1"/>
                      </a:solidFill>
                    </a:lnR>
                    <a:lnB w="9525">
                      <a:solidFill>
                        <a:srgbClr val="E4DED1"/>
                      </a:solidFill>
                    </a:lnB>
                    <a:solidFill>
                      <a:srgbClr val="FFFDF8"/>
                    </a:solidFill>
                  </a:tcPr>
                </a:tc>
              </a:tr>
              <a:tr h="611386">
                <a:tc>
                  <a:txBody>
                    <a:bodyPr wrap="square" lIns="190500" tIns="152400" rIns="190500" bIns="152400">
                      <a:noAutofit/>
                    </a:bodyPr>
                    <a:lstStyle/>
                    <a:p>
                      <a:pPr algn="l"/>
                      <a:r>
                        <a:rPr sz="1800" b="0" i="0" u="none">
                          <a:solidFill>
                            <a:srgbClr val="3B4252"/>
                          </a:solidFill>
                          <a:latin typeface="IBM Plex Sans"/>
                          <a:ea typeface="IBM Plex Sans"/>
                          <a:cs typeface="IBM Plex Sans"/>
                        </a:rPr>
                        <a:t>Does it learn?</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Needs separate evaluation and learning</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Telemetry can feed separately tested learners</a:t>
                      </a:r>
                    </a:p>
                  </a:txBody>
                  <a:tcPr marL="190500" marR="190500" marT="152400" marB="152400" anchor="t">
                    <a:lnR w="9525">
                      <a:solidFill>
                        <a:srgbClr val="E4DED1"/>
                      </a:solidFill>
                    </a:lnR>
                    <a:lnB w="9525">
                      <a:solidFill>
                        <a:srgbClr val="E4DED1"/>
                      </a:solidFill>
                    </a:lnB>
                    <a:solidFill>
                      <a:srgbClr val="FFFDF8"/>
                    </a:solidFill>
                  </a:tcPr>
                </a:tc>
              </a:tr>
              <a:tr h="616148">
                <a:tc>
                  <a:txBody>
                    <a:bodyPr wrap="square" lIns="190500" tIns="152400" rIns="190500" bIns="152400">
                      <a:noAutofit/>
                    </a:bodyPr>
                    <a:lstStyle/>
                    <a:p>
                      <a:pPr algn="l"/>
                      <a:r>
                        <a:rPr sz="1800" b="0" i="0" u="none">
                          <a:solidFill>
                            <a:srgbClr val="3B4252"/>
                          </a:solidFill>
                          <a:latin typeface="IBM Plex Sans"/>
                          <a:ea typeface="IBM Plex Sans"/>
                          <a:cs typeface="IBM Plex Sans"/>
                        </a:rPr>
                        <a:t>Changes to the agent</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Depends on the integration</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800" b="0" i="0" u="none">
                          <a:solidFill>
                            <a:srgbClr val="3B4252"/>
                          </a:solidFill>
                          <a:latin typeface="IBM Plex Sans"/>
                          <a:ea typeface="IBM Plex Sans"/>
                          <a:cs typeface="IBM Plex Sans"/>
                        </a:rPr>
                        <a:t>Endpoint or connector setup is still needed</a:t>
                      </a:r>
                    </a:p>
                  </a:txBody>
                  <a:tcPr marL="190500" marR="190500" marT="152400" marB="152400" anchor="t">
                    <a:lnR w="9525">
                      <a:solidFill>
                        <a:srgbClr val="E4DED1"/>
                      </a:solidFill>
                    </a:lnR>
                    <a:lnB w="9525">
                      <a:solidFill>
                        <a:srgbClr val="E4DED1"/>
                      </a:solidFill>
                    </a:lnB>
                    <a:solidFill>
                      <a:srgbClr val="FFFDF8"/>
                    </a:solidFill>
                  </a:tcPr>
                </a:tc>
              </a:tr>
            </a:tbl>
          </a:graphicData>
        </a:graphic>
      </p:graphicFrame>
      <p:sp>
        <p:nvSpPr>
          <p:cNvPr id="4" name="shimrag-p-3-0">
            <a:extLst xmlns:a="http://schemas.openxmlformats.org/drawingml/2006/main">
              <a:ext uri="{FF2B5EF4-FFF2-40B4-BE49-F238E27FC236}">
                <a16:creationId xmlns:a16="http://schemas.microsoft.com/office/drawing/2014/main" id="{DF4C34A7-64B7-4A50-8EFE-579B37B9D505}"/>
              </a:ext>
            </a:extLst>
          </p:cNvPr>
          <p:cNvSpPr>
            <a:spLocks xmlns:a="http://schemas.openxmlformats.org/drawingml/2006/main" noGrp="1"/>
          </p:cNvSpPr>
          <p:nvPr/>
        </p:nvSpPr>
        <p:spPr>
          <a:xfrm xmlns:a="http://schemas.openxmlformats.org/drawingml/2006/main">
            <a:off x="1219200" y="6962775"/>
            <a:ext cx="450473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1" i="0" u="none">
                <a:solidFill>
                  <a:srgbClr val="B8541F"/>
                </a:solidFill>
                <a:latin typeface="IBM Plex Sans"/>
                <a:ea typeface="IBM Plex Sans"/>
                <a:cs typeface="IBM Plex Sans"/>
              </a:rPr>
              <a:t>RAG is one thing a shim can do.</a:t>
            </a:r>
          </a:p>
        </p:txBody>
      </p:sp>
      <p:pic>
        <p:nvPicPr>
          <p:cNvPr id="5" name="">
            <a:extLst xmlns:a="http://schemas.openxmlformats.org/drawingml/2006/main">
              <a:ext uri="{FF2B5EF4-FFF2-40B4-BE49-F238E27FC236}">
                <a16:creationId xmlns:a16="http://schemas.microsoft.com/office/drawing/2014/main" id="{A6CE19C2-93C2-4323-ABD6-93A0C848D289}"/>
              </a:ext>
            </a:extLst>
          </p:cNvPr>
          <p:cNvPicPr>
            <a:picLocks xmlns:a="http://schemas.openxmlformats.org/drawingml/2006/main" noChangeAspect="1"/>
          </p:cNvPicPr>
          <p:nvPr/>
        </p:nvPicPr>
        <p:blipFill>
          <a:blip xmlns:r="http://schemas.openxmlformats.org/officeDocument/2006/relationships" xmlns:a="http://schemas.openxmlformats.org/drawingml/2006/main" r:embed="Ra7a91bdbdca147be">
            <a:extLst>
              <a:ext uri="{96DAC541-7B7A-43D3-8B79-37D633B846F1}">
                <asvg:svgBlip xmlns:asvg="http://schemas.microsoft.com/office/drawing/2016/SVG/main" r:embed="Rb9ba664389074d51"/>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6" name="shimrag-p-5-0">
            <a:extLst xmlns:a="http://schemas.openxmlformats.org/drawingml/2006/main">
              <a:ext uri="{FF2B5EF4-FFF2-40B4-BE49-F238E27FC236}">
                <a16:creationId xmlns:a16="http://schemas.microsoft.com/office/drawing/2014/main" id="{9BE45B3F-EDFB-4230-94CD-A607A9B01F84}"/>
              </a:ext>
            </a:extLst>
          </p:cNvPr>
          <p:cNvSpPr>
            <a:spLocks xmlns:a="http://schemas.openxmlformats.org/drawingml/2006/main" noGrp="1"/>
          </p:cNvSpPr>
          <p:nvPr/>
        </p:nvSpPr>
        <p:spPr>
          <a:xfrm xmlns:a="http://schemas.openxmlformats.org/drawingml/2006/main">
            <a:off x="1676400" y="9358313"/>
            <a:ext cx="1811982"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shims</a:t>
            </a:r>
          </a:p>
        </p:txBody>
      </p:sp>
    </p:spTree>
    <p:extLst>
      <p:ext uri="{BB962C8B-B14F-4D97-AF65-F5344CB8AC3E}">
        <p14:creationId xmlns:p14="http://schemas.microsoft.com/office/powerpoint/2010/main" val="732899593"/>
      </p:ext>
    </p:extLst>
  </p:cSld>
</p:sld>
</file>

<file path=ppt/slides/slide11.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37" name="loop-shape-0">
            <a:extLst xmlns:a="http://schemas.openxmlformats.org/drawingml/2006/main">
              <a:ext uri="{FF2B5EF4-FFF2-40B4-BE49-F238E27FC236}">
                <a16:creationId xmlns:a16="http://schemas.microsoft.com/office/drawing/2014/main" id="{51B37649-DBA1-4FD8-944A-C9EF3942851C}"/>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loop-h2-1-0">
            <a:extLst xmlns:a="http://schemas.openxmlformats.org/drawingml/2006/main">
              <a:ext uri="{FF2B5EF4-FFF2-40B4-BE49-F238E27FC236}">
                <a16:creationId xmlns:a16="http://schemas.microsoft.com/office/drawing/2014/main" id="{B8BD8305-D1AE-4A23-8BD0-E16C5F540385}"/>
              </a:ext>
            </a:extLst>
          </p:cNvPr>
          <p:cNvSpPr>
            <a:spLocks xmlns:a="http://schemas.openxmlformats.org/drawingml/2006/main" noGrp="1"/>
          </p:cNvSpPr>
          <p:nvPr/>
        </p:nvSpPr>
        <p:spPr>
          <a:xfrm xmlns:a="http://schemas.openxmlformats.org/drawingml/2006/main">
            <a:off x="1219200" y="1138238"/>
            <a:ext cx="13156704"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Every verb: claim, execute, report, learn</a:t>
            </a:r>
          </a:p>
        </p:txBody>
      </p:sp>
      <p:sp>
        <p:nvSpPr>
          <p:cNvPr id="3" name="loop-shape-2">
            <a:extLst xmlns:a="http://schemas.openxmlformats.org/drawingml/2006/main">
              <a:ext uri="{FF2B5EF4-FFF2-40B4-BE49-F238E27FC236}">
                <a16:creationId xmlns:a16="http://schemas.microsoft.com/office/drawing/2014/main" id="{61ED2D48-51E7-4760-AC3E-7312AE7B3197}"/>
              </a:ext>
            </a:extLst>
          </p:cNvPr>
          <p:cNvSpPr>
            <a:spLocks xmlns:a="http://schemas.openxmlformats.org/drawingml/2006/main" noGrp="1"/>
          </p:cNvSpPr>
          <p:nvPr/>
        </p:nvSpPr>
        <p:spPr>
          <a:xfrm xmlns:a="http://schemas.openxmlformats.org/drawingml/2006/main">
            <a:off x="1219200" y="2430661"/>
            <a:ext cx="3333750" cy="2996208"/>
          </a:xfrm>
          <a:prstGeom xmlns:a="http://schemas.openxmlformats.org/drawingml/2006/main" prst="roundRect">
            <a:avLst>
              <a:gd name="adj" fmla="val 6358"/>
            </a:avLst>
          </a:prstGeom>
          <a:solidFill xmlns:a="http://schemas.openxmlformats.org/drawingml/2006/main">
            <a:srgbClr val="FFFDF8"/>
          </a:solidFill>
          <a:ln xmlns:a="http://schemas.openxmlformats.org/drawingml/2006/main" w="19050">
            <a:solidFill>
              <a:srgbClr val="E4DED1"/>
            </a:solidFill>
          </a:ln>
        </p:spPr>
      </p:sp>
      <p:sp>
        <p:nvSpPr>
          <p:cNvPr id="4" name="loop-p-3-0">
            <a:extLst xmlns:a="http://schemas.openxmlformats.org/drawingml/2006/main">
              <a:ext uri="{FF2B5EF4-FFF2-40B4-BE49-F238E27FC236}">
                <a16:creationId xmlns:a16="http://schemas.microsoft.com/office/drawing/2014/main" id="{71BBD8F1-EEA1-4F74-8A0A-162DDD85C667}"/>
              </a:ext>
            </a:extLst>
          </p:cNvPr>
          <p:cNvSpPr>
            <a:spLocks xmlns:a="http://schemas.openxmlformats.org/drawingml/2006/main" noGrp="1"/>
          </p:cNvSpPr>
          <p:nvPr/>
        </p:nvSpPr>
        <p:spPr>
          <a:xfrm xmlns:a="http://schemas.openxmlformats.org/drawingml/2006/main">
            <a:off x="1543050" y="2740223"/>
            <a:ext cx="1848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1</a:t>
            </a:r>
          </a:p>
        </p:txBody>
      </p:sp>
      <p:sp>
        <p:nvSpPr>
          <p:cNvPr id="5" name="loop-h3-4-0">
            <a:extLst xmlns:a="http://schemas.openxmlformats.org/drawingml/2006/main">
              <a:ext uri="{FF2B5EF4-FFF2-40B4-BE49-F238E27FC236}">
                <a16:creationId xmlns:a16="http://schemas.microsoft.com/office/drawing/2014/main" id="{1224F7EE-7C92-4F88-832A-CF84FC4A56B0}"/>
              </a:ext>
            </a:extLst>
          </p:cNvPr>
          <p:cNvSpPr>
            <a:spLocks xmlns:a="http://schemas.openxmlformats.org/drawingml/2006/main" noGrp="1"/>
          </p:cNvSpPr>
          <p:nvPr/>
        </p:nvSpPr>
        <p:spPr>
          <a:xfrm xmlns:a="http://schemas.openxmlformats.org/drawingml/2006/main">
            <a:off x="1543050" y="3121223"/>
            <a:ext cx="1041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Claim</a:t>
            </a:r>
          </a:p>
        </p:txBody>
      </p:sp>
      <p:sp>
        <p:nvSpPr>
          <p:cNvPr id="6" name="loop-p-5-0">
            <a:extLst xmlns:a="http://schemas.openxmlformats.org/drawingml/2006/main">
              <a:ext uri="{FF2B5EF4-FFF2-40B4-BE49-F238E27FC236}">
                <a16:creationId xmlns:a16="http://schemas.microsoft.com/office/drawing/2014/main" id="{42E5FFB5-73A8-41A5-9651-8BEB30798560}"/>
              </a:ext>
            </a:extLst>
          </p:cNvPr>
          <p:cNvSpPr>
            <a:spLocks xmlns:a="http://schemas.openxmlformats.org/drawingml/2006/main" noGrp="1"/>
          </p:cNvSpPr>
          <p:nvPr/>
        </p:nvSpPr>
        <p:spPr>
          <a:xfrm xmlns:a="http://schemas.openxmlformats.org/drawingml/2006/main">
            <a:off x="1543050" y="3711773"/>
            <a:ext cx="214922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A worker claims an</a:t>
            </a:r>
          </a:p>
        </p:txBody>
      </p:sp>
      <p:sp>
        <p:nvSpPr>
          <p:cNvPr id="7" name="loop-p-5-1">
            <a:extLst xmlns:a="http://schemas.openxmlformats.org/drawingml/2006/main">
              <a:ext uri="{FF2B5EF4-FFF2-40B4-BE49-F238E27FC236}">
                <a16:creationId xmlns:a16="http://schemas.microsoft.com/office/drawing/2014/main" id="{E74FD10C-7D43-4F1F-AB3E-E4FB9126C7A3}"/>
              </a:ext>
            </a:extLst>
          </p:cNvPr>
          <p:cNvSpPr>
            <a:spLocks xmlns:a="http://schemas.openxmlformats.org/drawingml/2006/main" noGrp="1"/>
          </p:cNvSpPr>
          <p:nvPr/>
        </p:nvSpPr>
        <p:spPr>
          <a:xfrm xmlns:a="http://schemas.openxmlformats.org/drawingml/2006/main">
            <a:off x="1543050" y="4058394"/>
            <a:ext cx="254570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attempt under a lease.</a:t>
            </a:r>
          </a:p>
        </p:txBody>
      </p:sp>
      <p:sp>
        <p:nvSpPr>
          <p:cNvPr id="8" name="loop-p-5-2">
            <a:extLst xmlns:a="http://schemas.openxmlformats.org/drawingml/2006/main">
              <a:ext uri="{FF2B5EF4-FFF2-40B4-BE49-F238E27FC236}">
                <a16:creationId xmlns:a16="http://schemas.microsoft.com/office/drawing/2014/main" id="{E4B75484-DCFD-4BB0-A9F0-D26B63FE4533}"/>
              </a:ext>
            </a:extLst>
          </p:cNvPr>
          <p:cNvSpPr>
            <a:spLocks xmlns:a="http://schemas.openxmlformats.org/drawingml/2006/main" noGrp="1"/>
          </p:cNvSpPr>
          <p:nvPr/>
        </p:nvSpPr>
        <p:spPr>
          <a:xfrm xmlns:a="http://schemas.openxmlformats.org/drawingml/2006/main">
            <a:off x="1543050" y="4405015"/>
            <a:ext cx="232826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Fencing rejects stale</a:t>
            </a:r>
          </a:p>
        </p:txBody>
      </p:sp>
      <p:sp>
        <p:nvSpPr>
          <p:cNvPr id="9" name="loop-p-5-3">
            <a:extLst xmlns:a="http://schemas.openxmlformats.org/drawingml/2006/main">
              <a:ext uri="{FF2B5EF4-FFF2-40B4-BE49-F238E27FC236}">
                <a16:creationId xmlns:a16="http://schemas.microsoft.com/office/drawing/2014/main" id="{90DD5D2F-287C-4FE1-9FCD-BDFD1F7BA26F}"/>
              </a:ext>
            </a:extLst>
          </p:cNvPr>
          <p:cNvSpPr>
            <a:spLocks xmlns:a="http://schemas.openxmlformats.org/drawingml/2006/main" noGrp="1"/>
          </p:cNvSpPr>
          <p:nvPr/>
        </p:nvSpPr>
        <p:spPr>
          <a:xfrm xmlns:a="http://schemas.openxmlformats.org/drawingml/2006/main">
            <a:off x="1543050" y="4751636"/>
            <a:ext cx="149840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submissions.</a:t>
            </a:r>
          </a:p>
        </p:txBody>
      </p:sp>
      <p:sp>
        <p:nvSpPr>
          <p:cNvPr id="10" name="loop-shape-6">
            <a:extLst xmlns:a="http://schemas.openxmlformats.org/drawingml/2006/main">
              <a:ext uri="{FF2B5EF4-FFF2-40B4-BE49-F238E27FC236}">
                <a16:creationId xmlns:a16="http://schemas.microsoft.com/office/drawing/2014/main" id="{F9A919FF-A0BD-48F4-8F34-1492C18E5CCA}"/>
              </a:ext>
            </a:extLst>
          </p:cNvPr>
          <p:cNvSpPr>
            <a:spLocks xmlns:a="http://schemas.openxmlformats.org/drawingml/2006/main" noGrp="1"/>
          </p:cNvSpPr>
          <p:nvPr/>
        </p:nvSpPr>
        <p:spPr>
          <a:xfrm xmlns:a="http://schemas.openxmlformats.org/drawingml/2006/main">
            <a:off x="4705350" y="3795415"/>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11" name="loop-shape-7">
            <a:extLst xmlns:a="http://schemas.openxmlformats.org/drawingml/2006/main">
              <a:ext uri="{FF2B5EF4-FFF2-40B4-BE49-F238E27FC236}">
                <a16:creationId xmlns:a16="http://schemas.microsoft.com/office/drawing/2014/main" id="{93ABD605-7A91-49E9-8AF8-E997C60152B6}"/>
              </a:ext>
            </a:extLst>
          </p:cNvPr>
          <p:cNvSpPr>
            <a:spLocks xmlns:a="http://schemas.openxmlformats.org/drawingml/2006/main" noGrp="1"/>
          </p:cNvSpPr>
          <p:nvPr/>
        </p:nvSpPr>
        <p:spPr>
          <a:xfrm xmlns:a="http://schemas.openxmlformats.org/drawingml/2006/main">
            <a:off x="5391150" y="2430661"/>
            <a:ext cx="3333750" cy="2996208"/>
          </a:xfrm>
          <a:prstGeom xmlns:a="http://schemas.openxmlformats.org/drawingml/2006/main" prst="roundRect">
            <a:avLst>
              <a:gd name="adj" fmla="val 6358"/>
            </a:avLst>
          </a:prstGeom>
          <a:solidFill xmlns:a="http://schemas.openxmlformats.org/drawingml/2006/main">
            <a:srgbClr val="FFFDF8"/>
          </a:solidFill>
          <a:ln xmlns:a="http://schemas.openxmlformats.org/drawingml/2006/main" w="19050">
            <a:solidFill>
              <a:srgbClr val="E4DED1"/>
            </a:solidFill>
          </a:ln>
        </p:spPr>
      </p:sp>
      <p:sp>
        <p:nvSpPr>
          <p:cNvPr id="12" name="loop-p-8-0">
            <a:extLst xmlns:a="http://schemas.openxmlformats.org/drawingml/2006/main">
              <a:ext uri="{FF2B5EF4-FFF2-40B4-BE49-F238E27FC236}">
                <a16:creationId xmlns:a16="http://schemas.microsoft.com/office/drawing/2014/main" id="{74C8587A-8886-4B1C-A923-DD0BB6C31C9E}"/>
              </a:ext>
            </a:extLst>
          </p:cNvPr>
          <p:cNvSpPr>
            <a:spLocks xmlns:a="http://schemas.openxmlformats.org/drawingml/2006/main" noGrp="1"/>
          </p:cNvSpPr>
          <p:nvPr/>
        </p:nvSpPr>
        <p:spPr>
          <a:xfrm xmlns:a="http://schemas.openxmlformats.org/drawingml/2006/main">
            <a:off x="5715000" y="2740223"/>
            <a:ext cx="1848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2</a:t>
            </a:r>
          </a:p>
        </p:txBody>
      </p:sp>
      <p:sp>
        <p:nvSpPr>
          <p:cNvPr id="13" name="loop-h3-9-0">
            <a:extLst xmlns:a="http://schemas.openxmlformats.org/drawingml/2006/main">
              <a:ext uri="{FF2B5EF4-FFF2-40B4-BE49-F238E27FC236}">
                <a16:creationId xmlns:a16="http://schemas.microsoft.com/office/drawing/2014/main" id="{EF75B553-C7F9-4342-8769-26BCBEFA119D}"/>
              </a:ext>
            </a:extLst>
          </p:cNvPr>
          <p:cNvSpPr>
            <a:spLocks xmlns:a="http://schemas.openxmlformats.org/drawingml/2006/main" noGrp="1"/>
          </p:cNvSpPr>
          <p:nvPr/>
        </p:nvSpPr>
        <p:spPr>
          <a:xfrm xmlns:a="http://schemas.openxmlformats.org/drawingml/2006/main">
            <a:off x="5715000" y="3121223"/>
            <a:ext cx="1536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Execute</a:t>
            </a:r>
          </a:p>
        </p:txBody>
      </p:sp>
      <p:sp>
        <p:nvSpPr>
          <p:cNvPr id="14" name="loop-p-10-0">
            <a:extLst xmlns:a="http://schemas.openxmlformats.org/drawingml/2006/main">
              <a:ext uri="{FF2B5EF4-FFF2-40B4-BE49-F238E27FC236}">
                <a16:creationId xmlns:a16="http://schemas.microsoft.com/office/drawing/2014/main" id="{D6E373B3-5668-4130-B283-A953F92EA816}"/>
              </a:ext>
            </a:extLst>
          </p:cNvPr>
          <p:cNvSpPr>
            <a:spLocks xmlns:a="http://schemas.openxmlformats.org/drawingml/2006/main" noGrp="1"/>
          </p:cNvSpPr>
          <p:nvPr/>
        </p:nvSpPr>
        <p:spPr>
          <a:xfrm xmlns:a="http://schemas.openxmlformats.org/drawingml/2006/main">
            <a:off x="5715000" y="3711773"/>
            <a:ext cx="249793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It reads the nouns the</a:t>
            </a:r>
          </a:p>
        </p:txBody>
      </p:sp>
      <p:sp>
        <p:nvSpPr>
          <p:cNvPr id="15" name="loop-p-10-1">
            <a:extLst xmlns:a="http://schemas.openxmlformats.org/drawingml/2006/main">
              <a:ext uri="{FF2B5EF4-FFF2-40B4-BE49-F238E27FC236}">
                <a16:creationId xmlns:a16="http://schemas.microsoft.com/office/drawing/2014/main" id="{EEC0B456-AC2B-42E9-907B-174204AEAB45}"/>
              </a:ext>
            </a:extLst>
          </p:cNvPr>
          <p:cNvSpPr>
            <a:spLocks xmlns:a="http://schemas.openxmlformats.org/drawingml/2006/main" noGrp="1"/>
          </p:cNvSpPr>
          <p:nvPr/>
        </p:nvSpPr>
        <p:spPr>
          <a:xfrm xmlns:a="http://schemas.openxmlformats.org/drawingml/2006/main">
            <a:off x="5715000" y="4058394"/>
            <a:ext cx="265598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job pins and works with</a:t>
            </a:r>
          </a:p>
        </p:txBody>
      </p:sp>
      <p:sp>
        <p:nvSpPr>
          <p:cNvPr id="16" name="loop-p-10-2">
            <a:extLst xmlns:a="http://schemas.openxmlformats.org/drawingml/2006/main">
              <a:ext uri="{FF2B5EF4-FFF2-40B4-BE49-F238E27FC236}">
                <a16:creationId xmlns:a16="http://schemas.microsoft.com/office/drawing/2014/main" id="{EA983BC2-CD60-41F2-AA8C-3DC720B40387}"/>
              </a:ext>
            </a:extLst>
          </p:cNvPr>
          <p:cNvSpPr>
            <a:spLocks xmlns:a="http://schemas.openxmlformats.org/drawingml/2006/main" noGrp="1"/>
          </p:cNvSpPr>
          <p:nvPr/>
        </p:nvSpPr>
        <p:spPr>
          <a:xfrm xmlns:a="http://schemas.openxmlformats.org/drawingml/2006/main">
            <a:off x="5715000" y="4405015"/>
            <a:ext cx="207912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its own model and</a:t>
            </a:r>
          </a:p>
        </p:txBody>
      </p:sp>
      <p:sp>
        <p:nvSpPr>
          <p:cNvPr id="17" name="loop-p-10-3">
            <a:extLst xmlns:a="http://schemas.openxmlformats.org/drawingml/2006/main">
              <a:ext uri="{FF2B5EF4-FFF2-40B4-BE49-F238E27FC236}">
                <a16:creationId xmlns:a16="http://schemas.microsoft.com/office/drawing/2014/main" id="{86E92CF4-2FB9-4BD5-BD44-6B437966041B}"/>
              </a:ext>
            </a:extLst>
          </p:cNvPr>
          <p:cNvSpPr>
            <a:spLocks xmlns:a="http://schemas.openxmlformats.org/drawingml/2006/main" noGrp="1"/>
          </p:cNvSpPr>
          <p:nvPr/>
        </p:nvSpPr>
        <p:spPr>
          <a:xfrm xmlns:a="http://schemas.openxmlformats.org/drawingml/2006/main">
            <a:off x="5715000" y="4751636"/>
            <a:ext cx="66511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tools.</a:t>
            </a:r>
          </a:p>
        </p:txBody>
      </p:sp>
      <p:sp>
        <p:nvSpPr>
          <p:cNvPr id="18" name="loop-shape-11">
            <a:extLst xmlns:a="http://schemas.openxmlformats.org/drawingml/2006/main">
              <a:ext uri="{FF2B5EF4-FFF2-40B4-BE49-F238E27FC236}">
                <a16:creationId xmlns:a16="http://schemas.microsoft.com/office/drawing/2014/main" id="{D6C6D6A6-06C2-419E-A8F3-A8889FAB2A5A}"/>
              </a:ext>
            </a:extLst>
          </p:cNvPr>
          <p:cNvSpPr>
            <a:spLocks xmlns:a="http://schemas.openxmlformats.org/drawingml/2006/main" noGrp="1"/>
          </p:cNvSpPr>
          <p:nvPr/>
        </p:nvSpPr>
        <p:spPr>
          <a:xfrm xmlns:a="http://schemas.openxmlformats.org/drawingml/2006/main">
            <a:off x="8877300" y="3795415"/>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19" name="loop-shape-12">
            <a:extLst xmlns:a="http://schemas.openxmlformats.org/drawingml/2006/main">
              <a:ext uri="{FF2B5EF4-FFF2-40B4-BE49-F238E27FC236}">
                <a16:creationId xmlns:a16="http://schemas.microsoft.com/office/drawing/2014/main" id="{37DB8BF1-2908-4679-9820-D07DE7C7D339}"/>
              </a:ext>
            </a:extLst>
          </p:cNvPr>
          <p:cNvSpPr>
            <a:spLocks xmlns:a="http://schemas.openxmlformats.org/drawingml/2006/main" noGrp="1"/>
          </p:cNvSpPr>
          <p:nvPr/>
        </p:nvSpPr>
        <p:spPr>
          <a:xfrm xmlns:a="http://schemas.openxmlformats.org/drawingml/2006/main">
            <a:off x="9563100" y="2430661"/>
            <a:ext cx="3333750" cy="2996208"/>
          </a:xfrm>
          <a:prstGeom xmlns:a="http://schemas.openxmlformats.org/drawingml/2006/main" prst="roundRect">
            <a:avLst>
              <a:gd name="adj" fmla="val 6358"/>
            </a:avLst>
          </a:prstGeom>
          <a:solidFill xmlns:a="http://schemas.openxmlformats.org/drawingml/2006/main">
            <a:srgbClr val="FFFDF8"/>
          </a:solidFill>
          <a:ln xmlns:a="http://schemas.openxmlformats.org/drawingml/2006/main" w="19050">
            <a:solidFill>
              <a:srgbClr val="E4DED1"/>
            </a:solidFill>
          </a:ln>
        </p:spPr>
      </p:sp>
      <p:sp>
        <p:nvSpPr>
          <p:cNvPr id="20" name="loop-p-13-0">
            <a:extLst xmlns:a="http://schemas.openxmlformats.org/drawingml/2006/main">
              <a:ext uri="{FF2B5EF4-FFF2-40B4-BE49-F238E27FC236}">
                <a16:creationId xmlns:a16="http://schemas.microsoft.com/office/drawing/2014/main" id="{6C54BA71-DFE3-4E53-8EA3-BA5F780C5101}"/>
              </a:ext>
            </a:extLst>
          </p:cNvPr>
          <p:cNvSpPr>
            <a:spLocks xmlns:a="http://schemas.openxmlformats.org/drawingml/2006/main" noGrp="1"/>
          </p:cNvSpPr>
          <p:nvPr/>
        </p:nvSpPr>
        <p:spPr>
          <a:xfrm xmlns:a="http://schemas.openxmlformats.org/drawingml/2006/main">
            <a:off x="9886950" y="2740223"/>
            <a:ext cx="1848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3</a:t>
            </a:r>
          </a:p>
        </p:txBody>
      </p:sp>
      <p:sp>
        <p:nvSpPr>
          <p:cNvPr id="21" name="loop-h3-14-0">
            <a:extLst xmlns:a="http://schemas.openxmlformats.org/drawingml/2006/main">
              <a:ext uri="{FF2B5EF4-FFF2-40B4-BE49-F238E27FC236}">
                <a16:creationId xmlns:a16="http://schemas.microsoft.com/office/drawing/2014/main" id="{F2AA308F-2C5F-46D5-9607-54A57835AFF7}"/>
              </a:ext>
            </a:extLst>
          </p:cNvPr>
          <p:cNvSpPr>
            <a:spLocks xmlns:a="http://schemas.openxmlformats.org/drawingml/2006/main" noGrp="1"/>
          </p:cNvSpPr>
          <p:nvPr/>
        </p:nvSpPr>
        <p:spPr>
          <a:xfrm xmlns:a="http://schemas.openxmlformats.org/drawingml/2006/main">
            <a:off x="9886950" y="3121223"/>
            <a:ext cx="1309241"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Report</a:t>
            </a:r>
          </a:p>
        </p:txBody>
      </p:sp>
      <p:sp>
        <p:nvSpPr>
          <p:cNvPr id="22" name="loop-p-15-0">
            <a:extLst xmlns:a="http://schemas.openxmlformats.org/drawingml/2006/main">
              <a:ext uri="{FF2B5EF4-FFF2-40B4-BE49-F238E27FC236}">
                <a16:creationId xmlns:a16="http://schemas.microsoft.com/office/drawing/2014/main" id="{E5668484-C7FB-4894-B006-6C8B9A008EAF}"/>
              </a:ext>
            </a:extLst>
          </p:cNvPr>
          <p:cNvSpPr>
            <a:spLocks xmlns:a="http://schemas.openxmlformats.org/drawingml/2006/main" noGrp="1"/>
          </p:cNvSpPr>
          <p:nvPr/>
        </p:nvSpPr>
        <p:spPr>
          <a:xfrm xmlns:a="http://schemas.openxmlformats.org/drawingml/2006/main">
            <a:off x="9886950" y="3711773"/>
            <a:ext cx="2355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It submits results, or</a:t>
            </a:r>
          </a:p>
        </p:txBody>
      </p:sp>
      <p:sp>
        <p:nvSpPr>
          <p:cNvPr id="23" name="loop-p-15-1">
            <a:extLst xmlns:a="http://schemas.openxmlformats.org/drawingml/2006/main">
              <a:ext uri="{FF2B5EF4-FFF2-40B4-BE49-F238E27FC236}">
                <a16:creationId xmlns:a16="http://schemas.microsoft.com/office/drawing/2014/main" id="{A2FCB925-4682-4DCE-9D6B-CE0AE9B0088C}"/>
              </a:ext>
            </a:extLst>
          </p:cNvPr>
          <p:cNvSpPr>
            <a:spLocks xmlns:a="http://schemas.openxmlformats.org/drawingml/2006/main" noGrp="1"/>
          </p:cNvSpPr>
          <p:nvPr/>
        </p:nvSpPr>
        <p:spPr>
          <a:xfrm xmlns:a="http://schemas.openxmlformats.org/drawingml/2006/main">
            <a:off x="9886950" y="4058394"/>
            <a:ext cx="257279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failures, with a receipt.</a:t>
            </a:r>
          </a:p>
        </p:txBody>
      </p:sp>
      <p:sp>
        <p:nvSpPr>
          <p:cNvPr id="24" name="loop-p-15-2">
            <a:extLst xmlns:a="http://schemas.openxmlformats.org/drawingml/2006/main">
              <a:ext uri="{FF2B5EF4-FFF2-40B4-BE49-F238E27FC236}">
                <a16:creationId xmlns:a16="http://schemas.microsoft.com/office/drawing/2014/main" id="{C05DCFC6-B62C-48E0-A199-D1A68498B873}"/>
              </a:ext>
            </a:extLst>
          </p:cNvPr>
          <p:cNvSpPr>
            <a:spLocks xmlns:a="http://schemas.openxmlformats.org/drawingml/2006/main" noGrp="1"/>
          </p:cNvSpPr>
          <p:nvPr/>
        </p:nvSpPr>
        <p:spPr>
          <a:xfrm xmlns:a="http://schemas.openxmlformats.org/drawingml/2006/main">
            <a:off x="9886950" y="4405015"/>
            <a:ext cx="229314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Checks reject wrong</a:t>
            </a:r>
          </a:p>
        </p:txBody>
      </p:sp>
      <p:sp>
        <p:nvSpPr>
          <p:cNvPr id="25" name="loop-p-15-3">
            <a:extLst xmlns:a="http://schemas.openxmlformats.org/drawingml/2006/main">
              <a:ext uri="{FF2B5EF4-FFF2-40B4-BE49-F238E27FC236}">
                <a16:creationId xmlns:a16="http://schemas.microsoft.com/office/drawing/2014/main" id="{18222901-4AAE-4CBE-AC51-465B79B5684F}"/>
              </a:ext>
            </a:extLst>
          </p:cNvPr>
          <p:cNvSpPr>
            <a:spLocks xmlns:a="http://schemas.openxmlformats.org/drawingml/2006/main" noGrp="1"/>
          </p:cNvSpPr>
          <p:nvPr/>
        </p:nvSpPr>
        <p:spPr>
          <a:xfrm xmlns:a="http://schemas.openxmlformats.org/drawingml/2006/main">
            <a:off x="9886950" y="4751636"/>
            <a:ext cx="257055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types and stale leases.</a:t>
            </a:r>
          </a:p>
        </p:txBody>
      </p:sp>
      <p:sp>
        <p:nvSpPr>
          <p:cNvPr id="26" name="loop-shape-16">
            <a:extLst xmlns:a="http://schemas.openxmlformats.org/drawingml/2006/main">
              <a:ext uri="{FF2B5EF4-FFF2-40B4-BE49-F238E27FC236}">
                <a16:creationId xmlns:a16="http://schemas.microsoft.com/office/drawing/2014/main" id="{C6CB66C4-F6A7-4B27-8E8A-015F3DE72189}"/>
              </a:ext>
            </a:extLst>
          </p:cNvPr>
          <p:cNvSpPr>
            <a:spLocks xmlns:a="http://schemas.openxmlformats.org/drawingml/2006/main" noGrp="1"/>
          </p:cNvSpPr>
          <p:nvPr/>
        </p:nvSpPr>
        <p:spPr>
          <a:xfrm xmlns:a="http://schemas.openxmlformats.org/drawingml/2006/main">
            <a:off x="13049250" y="3795415"/>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27" name="loop-shape-17">
            <a:extLst xmlns:a="http://schemas.openxmlformats.org/drawingml/2006/main">
              <a:ext uri="{FF2B5EF4-FFF2-40B4-BE49-F238E27FC236}">
                <a16:creationId xmlns:a16="http://schemas.microsoft.com/office/drawing/2014/main" id="{E10433C0-95DB-46B7-9437-2AAF8949F205}"/>
              </a:ext>
            </a:extLst>
          </p:cNvPr>
          <p:cNvSpPr>
            <a:spLocks xmlns:a="http://schemas.openxmlformats.org/drawingml/2006/main" noGrp="1"/>
          </p:cNvSpPr>
          <p:nvPr/>
        </p:nvSpPr>
        <p:spPr>
          <a:xfrm xmlns:a="http://schemas.openxmlformats.org/drawingml/2006/main">
            <a:off x="13735050" y="2603897"/>
            <a:ext cx="3333750" cy="2649587"/>
          </a:xfrm>
          <a:prstGeom xmlns:a="http://schemas.openxmlformats.org/drawingml/2006/main" prst="roundRect">
            <a:avLst>
              <a:gd name="adj" fmla="val 7190"/>
            </a:avLst>
          </a:prstGeom>
          <a:solidFill xmlns:a="http://schemas.openxmlformats.org/drawingml/2006/main">
            <a:srgbClr val="FFFDF8"/>
          </a:solidFill>
          <a:ln xmlns:a="http://schemas.openxmlformats.org/drawingml/2006/main" w="19050">
            <a:solidFill>
              <a:srgbClr val="E4DED1"/>
            </a:solidFill>
          </a:ln>
        </p:spPr>
      </p:sp>
      <p:sp>
        <p:nvSpPr>
          <p:cNvPr id="28" name="loop-p-18-0">
            <a:extLst xmlns:a="http://schemas.openxmlformats.org/drawingml/2006/main">
              <a:ext uri="{FF2B5EF4-FFF2-40B4-BE49-F238E27FC236}">
                <a16:creationId xmlns:a16="http://schemas.microsoft.com/office/drawing/2014/main" id="{9665B4C9-AB3B-448F-B2DE-CDA274CC7B4A}"/>
              </a:ext>
            </a:extLst>
          </p:cNvPr>
          <p:cNvSpPr>
            <a:spLocks xmlns:a="http://schemas.openxmlformats.org/drawingml/2006/main" noGrp="1"/>
          </p:cNvSpPr>
          <p:nvPr/>
        </p:nvSpPr>
        <p:spPr>
          <a:xfrm xmlns:a="http://schemas.openxmlformats.org/drawingml/2006/main">
            <a:off x="14058900" y="2913459"/>
            <a:ext cx="1848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4</a:t>
            </a:r>
          </a:p>
        </p:txBody>
      </p:sp>
      <p:sp>
        <p:nvSpPr>
          <p:cNvPr id="29" name="loop-h3-19-0">
            <a:extLst xmlns:a="http://schemas.openxmlformats.org/drawingml/2006/main">
              <a:ext uri="{FF2B5EF4-FFF2-40B4-BE49-F238E27FC236}">
                <a16:creationId xmlns:a16="http://schemas.microsoft.com/office/drawing/2014/main" id="{660BC731-6D60-4BCC-9B53-C6EA1963D351}"/>
              </a:ext>
            </a:extLst>
          </p:cNvPr>
          <p:cNvSpPr>
            <a:spLocks xmlns:a="http://schemas.openxmlformats.org/drawingml/2006/main" noGrp="1"/>
          </p:cNvSpPr>
          <p:nvPr/>
        </p:nvSpPr>
        <p:spPr>
          <a:xfrm xmlns:a="http://schemas.openxmlformats.org/drawingml/2006/main">
            <a:off x="14058900" y="3294459"/>
            <a:ext cx="1079897"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3000" b="1" i="0" u="none">
                <a:solidFill>
                  <a:srgbClr val="11161F"/>
                </a:solidFill>
                <a:latin typeface="Space Grotesk"/>
                <a:ea typeface="Space Grotesk"/>
                <a:cs typeface="Space Grotesk"/>
              </a:rPr>
              <a:t>Learn</a:t>
            </a:r>
          </a:p>
        </p:txBody>
      </p:sp>
      <p:sp>
        <p:nvSpPr>
          <p:cNvPr id="30" name="loop-p-20-0">
            <a:extLst xmlns:a="http://schemas.openxmlformats.org/drawingml/2006/main">
              <a:ext uri="{FF2B5EF4-FFF2-40B4-BE49-F238E27FC236}">
                <a16:creationId xmlns:a16="http://schemas.microsoft.com/office/drawing/2014/main" id="{39333CAB-5DFE-477F-94CD-F028BC125928}"/>
              </a:ext>
            </a:extLst>
          </p:cNvPr>
          <p:cNvSpPr>
            <a:spLocks xmlns:a="http://schemas.openxmlformats.org/drawingml/2006/main" noGrp="1"/>
          </p:cNvSpPr>
          <p:nvPr/>
        </p:nvSpPr>
        <p:spPr>
          <a:xfrm xmlns:a="http://schemas.openxmlformats.org/drawingml/2006/main">
            <a:off x="14058900" y="3885009"/>
            <a:ext cx="234940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Results become new</a:t>
            </a:r>
          </a:p>
        </p:txBody>
      </p:sp>
      <p:sp>
        <p:nvSpPr>
          <p:cNvPr id="31" name="loop-p-20-1">
            <a:extLst xmlns:a="http://schemas.openxmlformats.org/drawingml/2006/main">
              <a:ext uri="{FF2B5EF4-FFF2-40B4-BE49-F238E27FC236}">
                <a16:creationId xmlns:a16="http://schemas.microsoft.com/office/drawing/2014/main" id="{CC00DC13-CBF6-496E-9D25-06B47364ED42}"/>
              </a:ext>
            </a:extLst>
          </p:cNvPr>
          <p:cNvSpPr>
            <a:spLocks xmlns:a="http://schemas.openxmlformats.org/drawingml/2006/main" noGrp="1"/>
          </p:cNvSpPr>
          <p:nvPr/>
        </p:nvSpPr>
        <p:spPr>
          <a:xfrm xmlns:a="http://schemas.openxmlformats.org/drawingml/2006/main">
            <a:off x="14058900" y="4231630"/>
            <a:ext cx="256163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nouns, and sometimes</a:t>
            </a:r>
          </a:p>
        </p:txBody>
      </p:sp>
      <p:sp>
        <p:nvSpPr>
          <p:cNvPr id="32" name="loop-p-20-2">
            <a:extLst xmlns:a="http://schemas.openxmlformats.org/drawingml/2006/main">
              <a:ext uri="{FF2B5EF4-FFF2-40B4-BE49-F238E27FC236}">
                <a16:creationId xmlns:a16="http://schemas.microsoft.com/office/drawing/2014/main" id="{C6AC0B1A-471C-4611-B1A6-E15F15090827}"/>
              </a:ext>
            </a:extLst>
          </p:cNvPr>
          <p:cNvSpPr>
            <a:spLocks xmlns:a="http://schemas.openxmlformats.org/drawingml/2006/main" noGrp="1"/>
          </p:cNvSpPr>
          <p:nvPr/>
        </p:nvSpPr>
        <p:spPr>
          <a:xfrm xmlns:a="http://schemas.openxmlformats.org/drawingml/2006/main">
            <a:off x="14058900" y="4578251"/>
            <a:ext cx="236845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new follow-up verbs.</a:t>
            </a:r>
          </a:p>
        </p:txBody>
      </p:sp>
      <p:sp>
        <p:nvSpPr>
          <p:cNvPr id="33" name="loop-p-21-0">
            <a:extLst xmlns:a="http://schemas.openxmlformats.org/drawingml/2006/main">
              <a:ext uri="{FF2B5EF4-FFF2-40B4-BE49-F238E27FC236}">
                <a16:creationId xmlns:a16="http://schemas.microsoft.com/office/drawing/2014/main" id="{4EE9EA02-0BA7-4D52-8DE0-16B90F0E14CF}"/>
              </a:ext>
            </a:extLst>
          </p:cNvPr>
          <p:cNvSpPr>
            <a:spLocks xmlns:a="http://schemas.openxmlformats.org/drawingml/2006/main" noGrp="1"/>
          </p:cNvSpPr>
          <p:nvPr/>
        </p:nvSpPr>
        <p:spPr>
          <a:xfrm xmlns:a="http://schemas.openxmlformats.org/drawingml/2006/main">
            <a:off x="1219200" y="5879306"/>
            <a:ext cx="15032087"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Several agents can take the same brief on purpose. Each attempt keeps its own lease, output and receipt, so different</a:t>
            </a:r>
          </a:p>
        </p:txBody>
      </p:sp>
      <p:sp>
        <p:nvSpPr>
          <p:cNvPr id="34" name="loop-p-21-1">
            <a:extLst xmlns:a="http://schemas.openxmlformats.org/drawingml/2006/main">
              <a:ext uri="{FF2B5EF4-FFF2-40B4-BE49-F238E27FC236}">
                <a16:creationId xmlns:a16="http://schemas.microsoft.com/office/drawing/2014/main" id="{FCECCA8E-63F0-4645-A1B1-76FD38DD73B1}"/>
              </a:ext>
            </a:extLst>
          </p:cNvPr>
          <p:cNvSpPr>
            <a:spLocks xmlns:a="http://schemas.openxmlformats.org/drawingml/2006/main" noGrp="1"/>
          </p:cNvSpPr>
          <p:nvPr/>
        </p:nvSpPr>
        <p:spPr>
          <a:xfrm xmlns:a="http://schemas.openxmlformats.org/drawingml/2006/main">
            <a:off x="1219200" y="6279356"/>
            <a:ext cx="357723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solutions can be compared.</a:t>
            </a:r>
          </a:p>
        </p:txBody>
      </p:sp>
      <p:pic>
        <p:nvPicPr>
          <p:cNvPr id="35" name="">
            <a:extLst xmlns:a="http://schemas.openxmlformats.org/drawingml/2006/main">
              <a:ext uri="{FF2B5EF4-FFF2-40B4-BE49-F238E27FC236}">
                <a16:creationId xmlns:a16="http://schemas.microsoft.com/office/drawing/2014/main" id="{EE0640FD-33BA-4D98-A218-B9DE55AA2F8E}"/>
              </a:ext>
            </a:extLst>
          </p:cNvPr>
          <p:cNvPicPr>
            <a:picLocks xmlns:a="http://schemas.openxmlformats.org/drawingml/2006/main" noChangeAspect="1"/>
          </p:cNvPicPr>
          <p:nvPr/>
        </p:nvPicPr>
        <p:blipFill>
          <a:blip xmlns:r="http://schemas.openxmlformats.org/officeDocument/2006/relationships" xmlns:a="http://schemas.openxmlformats.org/drawingml/2006/main" r:embed="R611b557aed574221">
            <a:extLst>
              <a:ext uri="{96DAC541-7B7A-43D3-8B79-37D633B846F1}">
                <asvg:svgBlip xmlns:asvg="http://schemas.microsoft.com/office/drawing/2016/SVG/main" r:embed="R7352d0bc99ee43dc"/>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36" name="loop-p-23-0">
            <a:extLst xmlns:a="http://schemas.openxmlformats.org/drawingml/2006/main">
              <a:ext uri="{FF2B5EF4-FFF2-40B4-BE49-F238E27FC236}">
                <a16:creationId xmlns:a16="http://schemas.microsoft.com/office/drawing/2014/main" id="{EF769537-5D1D-497F-A223-439B9E4FF165}"/>
              </a:ext>
            </a:extLst>
          </p:cNvPr>
          <p:cNvSpPr>
            <a:spLocks xmlns:a="http://schemas.openxmlformats.org/drawingml/2006/main" noGrp="1"/>
          </p:cNvSpPr>
          <p:nvPr/>
        </p:nvSpPr>
        <p:spPr>
          <a:xfrm xmlns:a="http://schemas.openxmlformats.org/drawingml/2006/main">
            <a:off x="1676400" y="9358313"/>
            <a:ext cx="2603897"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the work loop</a:t>
            </a:r>
          </a:p>
        </p:txBody>
      </p:sp>
    </p:spTree>
    <p:extLst>
      <p:ext uri="{BB962C8B-B14F-4D97-AF65-F5344CB8AC3E}">
        <p14:creationId xmlns:p14="http://schemas.microsoft.com/office/powerpoint/2010/main" val="996567282"/>
      </p:ext>
    </p:extLst>
  </p:cSld>
</p:sld>
</file>

<file path=ppt/slides/slide12.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27" name="map-shape-0">
            <a:extLst xmlns:a="http://schemas.openxmlformats.org/drawingml/2006/main">
              <a:ext uri="{FF2B5EF4-FFF2-40B4-BE49-F238E27FC236}">
                <a16:creationId xmlns:a16="http://schemas.microsoft.com/office/drawing/2014/main" id="{1C785CD5-0252-414A-8129-BFD0FD29FD44}"/>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map-h2-1-0">
            <a:extLst xmlns:a="http://schemas.openxmlformats.org/drawingml/2006/main">
              <a:ext uri="{FF2B5EF4-FFF2-40B4-BE49-F238E27FC236}">
                <a16:creationId xmlns:a16="http://schemas.microsoft.com/office/drawing/2014/main" id="{08FBA2F5-37CB-4639-9A37-91652B68EA8C}"/>
              </a:ext>
            </a:extLst>
          </p:cNvPr>
          <p:cNvSpPr>
            <a:spLocks xmlns:a="http://schemas.openxmlformats.org/drawingml/2006/main" noGrp="1"/>
          </p:cNvSpPr>
          <p:nvPr/>
        </p:nvSpPr>
        <p:spPr>
          <a:xfrm xmlns:a="http://schemas.openxmlformats.org/drawingml/2006/main">
            <a:off x="1219200" y="1138238"/>
            <a:ext cx="12649944"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Surfaces and seed packs are separate</a:t>
            </a:r>
          </a:p>
        </p:txBody>
      </p:sp>
      <p:sp>
        <p:nvSpPr>
          <p:cNvPr id="3" name="map-shape-2">
            <a:extLst xmlns:a="http://schemas.openxmlformats.org/drawingml/2006/main">
              <a:ext uri="{FF2B5EF4-FFF2-40B4-BE49-F238E27FC236}">
                <a16:creationId xmlns:a16="http://schemas.microsoft.com/office/drawing/2014/main" id="{381BD042-1821-4C05-92C6-A56EBD4F0861}"/>
              </a:ext>
            </a:extLst>
          </p:cNvPr>
          <p:cNvSpPr>
            <a:spLocks xmlns:a="http://schemas.openxmlformats.org/drawingml/2006/main" noGrp="1"/>
          </p:cNvSpPr>
          <p:nvPr/>
        </p:nvSpPr>
        <p:spPr>
          <a:xfrm xmlns:a="http://schemas.openxmlformats.org/drawingml/2006/main">
            <a:off x="1219200" y="2316361"/>
            <a:ext cx="7791450" cy="4340870"/>
          </a:xfrm>
          <a:prstGeom xmlns:a="http://schemas.openxmlformats.org/drawingml/2006/main" prst="roundRect">
            <a:avLst>
              <a:gd name="adj" fmla="val 4389"/>
            </a:avLst>
          </a:prstGeom>
          <a:solidFill xmlns:a="http://schemas.openxmlformats.org/drawingml/2006/main">
            <a:srgbClr val="FFFDF8"/>
          </a:solidFill>
          <a:ln xmlns:a="http://schemas.openxmlformats.org/drawingml/2006/main" w="19050">
            <a:solidFill>
              <a:srgbClr val="E4DED1"/>
            </a:solidFill>
          </a:ln>
        </p:spPr>
      </p:sp>
      <p:sp>
        <p:nvSpPr>
          <p:cNvPr id="4" name="map-p-3-0">
            <a:extLst xmlns:a="http://schemas.openxmlformats.org/drawingml/2006/main">
              <a:ext uri="{FF2B5EF4-FFF2-40B4-BE49-F238E27FC236}">
                <a16:creationId xmlns:a16="http://schemas.microsoft.com/office/drawing/2014/main" id="{60715B8A-0FF3-4B7F-96E9-619A5A971C66}"/>
              </a:ext>
            </a:extLst>
          </p:cNvPr>
          <p:cNvSpPr>
            <a:spLocks xmlns:a="http://schemas.openxmlformats.org/drawingml/2006/main" noGrp="1"/>
          </p:cNvSpPr>
          <p:nvPr/>
        </p:nvSpPr>
        <p:spPr>
          <a:xfrm xmlns:a="http://schemas.openxmlformats.org/drawingml/2006/main">
            <a:off x="1581150" y="2664023"/>
            <a:ext cx="58084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SURFACES · WHERE PEOPLE AND AGENTS COME IN</a:t>
            </a:r>
          </a:p>
        </p:txBody>
      </p:sp>
      <p:sp>
        <p:nvSpPr>
          <p:cNvPr id="5" name="map-p-4-0">
            <a:extLst xmlns:a="http://schemas.openxmlformats.org/drawingml/2006/main">
              <a:ext uri="{FF2B5EF4-FFF2-40B4-BE49-F238E27FC236}">
                <a16:creationId xmlns:a16="http://schemas.microsoft.com/office/drawing/2014/main" id="{F100CB3C-A42B-4748-89EE-AC36536BE3E8}"/>
              </a:ext>
            </a:extLst>
          </p:cNvPr>
          <p:cNvSpPr>
            <a:spLocks xmlns:a="http://schemas.openxmlformats.org/drawingml/2006/main" noGrp="1"/>
          </p:cNvSpPr>
          <p:nvPr/>
        </p:nvSpPr>
        <p:spPr>
          <a:xfrm xmlns:a="http://schemas.openxmlformats.org/drawingml/2006/main">
            <a:off x="1581150" y="3102173"/>
            <a:ext cx="389587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Home</a:t>
            </a:r>
            <a:r>
              <a:rPr sz="1950" b="0" i="0" u="none">
                <a:solidFill>
                  <a:srgbClr val="3B4252"/>
                </a:solidFill>
                <a:latin typeface="IBM Plex Sans"/>
                <a:ea typeface="IBM Plex Sans"/>
                <a:cs typeface="IBM Plex Sans"/>
              </a:rPr>
              <a:t>: the front door to everything</a:t>
            </a:r>
          </a:p>
        </p:txBody>
      </p:sp>
      <p:sp>
        <p:nvSpPr>
          <p:cNvPr id="6" name="map-p-5-0">
            <a:extLst xmlns:a="http://schemas.openxmlformats.org/drawingml/2006/main">
              <a:ext uri="{FF2B5EF4-FFF2-40B4-BE49-F238E27FC236}">
                <a16:creationId xmlns:a16="http://schemas.microsoft.com/office/drawing/2014/main" id="{91DE1C69-3005-4A00-8E5F-69BDF83D94F6}"/>
              </a:ext>
            </a:extLst>
          </p:cNvPr>
          <p:cNvSpPr>
            <a:spLocks xmlns:a="http://schemas.openxmlformats.org/drawingml/2006/main" noGrp="1"/>
          </p:cNvSpPr>
          <p:nvPr/>
        </p:nvSpPr>
        <p:spPr>
          <a:xfrm xmlns:a="http://schemas.openxmlformats.org/drawingml/2006/main">
            <a:off x="1581150" y="3582144"/>
            <a:ext cx="571723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Shamash</a:t>
            </a:r>
            <a:r>
              <a:rPr sz="1950" b="0" i="0" u="none">
                <a:solidFill>
                  <a:srgbClr val="3B4252"/>
                </a:solidFill>
                <a:latin typeface="IBM Plex Sans"/>
                <a:ea typeface="IBM Plex Sans"/>
                <a:cs typeface="IBM Plex Sans"/>
              </a:rPr>
              <a:t>: harm and scam evidence, never accuses</a:t>
            </a:r>
          </a:p>
        </p:txBody>
      </p:sp>
      <p:sp>
        <p:nvSpPr>
          <p:cNvPr id="7" name="map-p-6-0">
            <a:extLst xmlns:a="http://schemas.openxmlformats.org/drawingml/2006/main">
              <a:ext uri="{FF2B5EF4-FFF2-40B4-BE49-F238E27FC236}">
                <a16:creationId xmlns:a16="http://schemas.microsoft.com/office/drawing/2014/main" id="{FDA162DB-7F01-42BF-B928-9547A6C3F008}"/>
              </a:ext>
            </a:extLst>
          </p:cNvPr>
          <p:cNvSpPr>
            <a:spLocks xmlns:a="http://schemas.openxmlformats.org/drawingml/2006/main" noGrp="1"/>
          </p:cNvSpPr>
          <p:nvPr/>
        </p:nvSpPr>
        <p:spPr>
          <a:xfrm xmlns:a="http://schemas.openxmlformats.org/drawingml/2006/main">
            <a:off x="1581150" y="4062115"/>
            <a:ext cx="551289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Eranos</a:t>
            </a:r>
            <a:r>
              <a:rPr sz="1950" b="0" i="0" u="none">
                <a:solidFill>
                  <a:srgbClr val="3B4252"/>
                </a:solidFill>
                <a:latin typeface="IBM Plex Sans"/>
                <a:ea typeface="IBM Plex Sans"/>
                <a:cs typeface="IBM Plex Sans"/>
              </a:rPr>
              <a:t>: spare AI tokens build tools for nonprofits</a:t>
            </a:r>
          </a:p>
        </p:txBody>
      </p:sp>
      <p:sp>
        <p:nvSpPr>
          <p:cNvPr id="8" name="map-p-7-0">
            <a:extLst xmlns:a="http://schemas.openxmlformats.org/drawingml/2006/main">
              <a:ext uri="{FF2B5EF4-FFF2-40B4-BE49-F238E27FC236}">
                <a16:creationId xmlns:a16="http://schemas.microsoft.com/office/drawing/2014/main" id="{21BDCD9C-37EF-47BB-AA6B-4783626BF1D5}"/>
              </a:ext>
            </a:extLst>
          </p:cNvPr>
          <p:cNvSpPr>
            <a:spLocks xmlns:a="http://schemas.openxmlformats.org/drawingml/2006/main" noGrp="1"/>
          </p:cNvSpPr>
          <p:nvPr/>
        </p:nvSpPr>
        <p:spPr>
          <a:xfrm xmlns:a="http://schemas.openxmlformats.org/drawingml/2006/main">
            <a:off x="1581150" y="4542086"/>
            <a:ext cx="462632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Agora</a:t>
            </a:r>
            <a:r>
              <a:rPr sz="1950" b="0" i="0" u="none">
                <a:solidFill>
                  <a:srgbClr val="3B4252"/>
                </a:solidFill>
                <a:latin typeface="IBM Plex Sans"/>
                <a:ea typeface="IBM Plex Sans"/>
                <a:cs typeface="IBM Plex Sans"/>
              </a:rPr>
              <a:t>: how it all fits, with dated evidence</a:t>
            </a:r>
          </a:p>
        </p:txBody>
      </p:sp>
      <p:sp>
        <p:nvSpPr>
          <p:cNvPr id="9" name="map-p-8-0">
            <a:extLst xmlns:a="http://schemas.openxmlformats.org/drawingml/2006/main">
              <a:ext uri="{FF2B5EF4-FFF2-40B4-BE49-F238E27FC236}">
                <a16:creationId xmlns:a16="http://schemas.microsoft.com/office/drawing/2014/main" id="{F98E3C6C-9003-41B9-B10D-953B0D062EA8}"/>
              </a:ext>
            </a:extLst>
          </p:cNvPr>
          <p:cNvSpPr>
            <a:spLocks xmlns:a="http://schemas.openxmlformats.org/drawingml/2006/main" noGrp="1"/>
          </p:cNvSpPr>
          <p:nvPr/>
        </p:nvSpPr>
        <p:spPr>
          <a:xfrm xmlns:a="http://schemas.openxmlformats.org/drawingml/2006/main">
            <a:off x="1581150" y="5022056"/>
            <a:ext cx="557778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Herma</a:t>
            </a:r>
            <a:r>
              <a:rPr sz="1950" b="0" i="0" u="none">
                <a:solidFill>
                  <a:srgbClr val="3B4252"/>
                </a:solidFill>
                <a:latin typeface="IBM Plex Sans"/>
                <a:ea typeface="IBM Plex Sans"/>
                <a:cs typeface="IBM Plex Sans"/>
              </a:rPr>
              <a:t>: the shim connector for compatible agents</a:t>
            </a:r>
          </a:p>
        </p:txBody>
      </p:sp>
      <p:sp>
        <p:nvSpPr>
          <p:cNvPr id="10" name="map-shape-9">
            <a:extLst xmlns:a="http://schemas.openxmlformats.org/drawingml/2006/main">
              <a:ext uri="{FF2B5EF4-FFF2-40B4-BE49-F238E27FC236}">
                <a16:creationId xmlns:a16="http://schemas.microsoft.com/office/drawing/2014/main" id="{20849379-4043-405A-A59A-C0A60A2ACF81}"/>
              </a:ext>
            </a:extLst>
          </p:cNvPr>
          <p:cNvSpPr>
            <a:spLocks xmlns:a="http://schemas.openxmlformats.org/drawingml/2006/main" noGrp="1"/>
          </p:cNvSpPr>
          <p:nvPr/>
        </p:nvSpPr>
        <p:spPr>
          <a:xfrm xmlns:a="http://schemas.openxmlformats.org/drawingml/2006/main">
            <a:off x="5105400" y="5582989"/>
            <a:ext cx="19050" cy="28575"/>
          </a:xfrm>
          <a:prstGeom xmlns:a="http://schemas.openxmlformats.org/drawingml/2006/main" prst="rect">
            <a:avLst/>
          </a:prstGeom>
          <a:noFill xmlns:a="http://schemas.openxmlformats.org/drawingml/2006/main"/>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5781093-C16B-4B34-B4FD-6EE0BC1320C4}"/>
              </a:ext>
            </a:extLst>
          </p:cNvPr>
          <p:cNvSpPr>
            <a:spLocks xmlns:a="http://schemas.openxmlformats.org/drawingml/2006/main" noGrp="1"/>
          </p:cNvSpPr>
          <p:nvPr/>
        </p:nvSpPr>
        <p:spPr>
          <a:xfrm xmlns:a="http://schemas.openxmlformats.org/drawingml/2006/main">
            <a:off x="5105400" y="5582989"/>
            <a:ext cx="19050" cy="19050"/>
          </a:xfrm>
          <a:prstGeom xmlns:a="http://schemas.openxmlformats.org/drawingml/2006/main" prst="rect">
            <a:avLst/>
          </a:prstGeom>
          <a:solidFill xmlns:a="http://schemas.openxmlformats.org/drawingml/2006/main">
            <a:srgbClr val="E4DED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D6EA255-7CE8-400A-B780-D471624D740E}"/>
              </a:ext>
            </a:extLst>
          </p:cNvPr>
          <p:cNvSpPr>
            <a:spLocks xmlns:a="http://schemas.openxmlformats.org/drawingml/2006/main" noGrp="1"/>
          </p:cNvSpPr>
          <p:nvPr/>
        </p:nvSpPr>
        <p:spPr>
          <a:xfrm xmlns:a="http://schemas.openxmlformats.org/drawingml/2006/main">
            <a:off x="5114925" y="5582989"/>
            <a:ext cx="9525" cy="28575"/>
          </a:xfrm>
          <a:prstGeom xmlns:a="http://schemas.openxmlformats.org/drawingml/2006/main" prst="rect">
            <a:avLst/>
          </a:prstGeom>
          <a:solidFill xmlns:a="http://schemas.openxmlformats.org/drawingml/2006/main">
            <a:srgbClr val="80808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B406AF2-2F79-46ED-9820-CCF815274F00}"/>
              </a:ext>
            </a:extLst>
          </p:cNvPr>
          <p:cNvSpPr>
            <a:spLocks xmlns:a="http://schemas.openxmlformats.org/drawingml/2006/main" noGrp="1"/>
          </p:cNvSpPr>
          <p:nvPr/>
        </p:nvSpPr>
        <p:spPr>
          <a:xfrm xmlns:a="http://schemas.openxmlformats.org/drawingml/2006/main">
            <a:off x="5105400" y="5602039"/>
            <a:ext cx="19050" cy="9525"/>
          </a:xfrm>
          <a:prstGeom xmlns:a="http://schemas.openxmlformats.org/drawingml/2006/main" prst="rect">
            <a:avLst/>
          </a:prstGeom>
          <a:solidFill xmlns:a="http://schemas.openxmlformats.org/drawingml/2006/main">
            <a:srgbClr val="80808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8796794-4305-4D99-935C-9E95F9EC2F3B}"/>
              </a:ext>
            </a:extLst>
          </p:cNvPr>
          <p:cNvSpPr>
            <a:spLocks xmlns:a="http://schemas.openxmlformats.org/drawingml/2006/main" noGrp="1"/>
          </p:cNvSpPr>
          <p:nvPr/>
        </p:nvSpPr>
        <p:spPr>
          <a:xfrm xmlns:a="http://schemas.openxmlformats.org/drawingml/2006/main">
            <a:off x="5105400" y="5582989"/>
            <a:ext cx="9525" cy="28575"/>
          </a:xfrm>
          <a:prstGeom xmlns:a="http://schemas.openxmlformats.org/drawingml/2006/main" prst="rect">
            <a:avLst/>
          </a:prstGeom>
          <a:solidFill xmlns:a="http://schemas.openxmlformats.org/drawingml/2006/main">
            <a:srgbClr val="808080"/>
          </a:solidFill>
          <a:ln xmlns:a="http://schemas.openxmlformats.org/drawingml/2006/main" w="0">
            <a:noFill/>
          </a:ln>
        </p:spPr>
      </p:sp>
      <p:sp>
        <p:nvSpPr>
          <p:cNvPr id="15" name="map-p-10-0">
            <a:extLst xmlns:a="http://schemas.openxmlformats.org/drawingml/2006/main">
              <a:ext uri="{FF2B5EF4-FFF2-40B4-BE49-F238E27FC236}">
                <a16:creationId xmlns:a16="http://schemas.microsoft.com/office/drawing/2014/main" id="{A5CB1B14-CF46-4831-83A8-B106A07D2638}"/>
              </a:ext>
            </a:extLst>
          </p:cNvPr>
          <p:cNvSpPr>
            <a:spLocks xmlns:a="http://schemas.openxmlformats.org/drawingml/2006/main" noGrp="1"/>
          </p:cNvSpPr>
          <p:nvPr/>
        </p:nvSpPr>
        <p:spPr>
          <a:xfrm xmlns:a="http://schemas.openxmlformats.org/drawingml/2006/main">
            <a:off x="1581150" y="5816352"/>
            <a:ext cx="695578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3B4252"/>
                </a:solidFill>
                <a:latin typeface="IBM Plex Sans"/>
                <a:ea typeface="IBM Plex Sans"/>
                <a:cs typeface="IBM Plex Sans"/>
              </a:rPr>
              <a:t>Tessera</a:t>
            </a:r>
            <a:r>
              <a:rPr sz="1950" b="0" i="0" u="none">
                <a:solidFill>
                  <a:srgbClr val="3B4252"/>
                </a:solidFill>
                <a:latin typeface="IBM Plex Sans"/>
                <a:ea typeface="IBM Plex Sans"/>
                <a:cs typeface="IBM Plex Sans"/>
              </a:rPr>
              <a:t> (infrastructure): queue, storage, permissions, receipts</a:t>
            </a:r>
          </a:p>
        </p:txBody>
      </p:sp>
      <p:sp>
        <p:nvSpPr>
          <p:cNvPr id="16" name="map-shape-11">
            <a:extLst xmlns:a="http://schemas.openxmlformats.org/drawingml/2006/main">
              <a:ext uri="{FF2B5EF4-FFF2-40B4-BE49-F238E27FC236}">
                <a16:creationId xmlns:a16="http://schemas.microsoft.com/office/drawing/2014/main" id="{9CF279AD-9D01-4E63-946E-6870890EEB76}"/>
              </a:ext>
            </a:extLst>
          </p:cNvPr>
          <p:cNvSpPr>
            <a:spLocks xmlns:a="http://schemas.openxmlformats.org/drawingml/2006/main" noGrp="1"/>
          </p:cNvSpPr>
          <p:nvPr/>
        </p:nvSpPr>
        <p:spPr>
          <a:xfrm xmlns:a="http://schemas.openxmlformats.org/drawingml/2006/main">
            <a:off x="9315450" y="2316361"/>
            <a:ext cx="7753350" cy="4340870"/>
          </a:xfrm>
          <a:prstGeom xmlns:a="http://schemas.openxmlformats.org/drawingml/2006/main" prst="roundRect">
            <a:avLst>
              <a:gd name="adj" fmla="val 4389"/>
            </a:avLst>
          </a:prstGeom>
          <a:solidFill xmlns:a="http://schemas.openxmlformats.org/drawingml/2006/main">
            <a:srgbClr val="EDE8DC"/>
          </a:solidFill>
          <a:ln xmlns:a="http://schemas.openxmlformats.org/drawingml/2006/main" w="0">
            <a:solidFill>
              <a:srgbClr val="11161F"/>
            </a:solidFill>
          </a:ln>
        </p:spPr>
      </p:sp>
      <p:sp>
        <p:nvSpPr>
          <p:cNvPr id="17" name="map-p-12-0">
            <a:extLst xmlns:a="http://schemas.openxmlformats.org/drawingml/2006/main">
              <a:ext uri="{FF2B5EF4-FFF2-40B4-BE49-F238E27FC236}">
                <a16:creationId xmlns:a16="http://schemas.microsoft.com/office/drawing/2014/main" id="{2372D4C9-B487-4FF1-95A7-555FB4AB435A}"/>
              </a:ext>
            </a:extLst>
          </p:cNvPr>
          <p:cNvSpPr>
            <a:spLocks xmlns:a="http://schemas.openxmlformats.org/drawingml/2006/main" noGrp="1"/>
          </p:cNvSpPr>
          <p:nvPr/>
        </p:nvSpPr>
        <p:spPr>
          <a:xfrm xmlns:a="http://schemas.openxmlformats.org/drawingml/2006/main">
            <a:off x="9658350" y="2644973"/>
            <a:ext cx="676855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SEED PACKS · PLAIN COLLECTIONS OF NOUNS AND VERBS</a:t>
            </a:r>
          </a:p>
        </p:txBody>
      </p:sp>
      <p:sp>
        <p:nvSpPr>
          <p:cNvPr id="18" name="map-p-13-0">
            <a:extLst xmlns:a="http://schemas.openxmlformats.org/drawingml/2006/main">
              <a:ext uri="{FF2B5EF4-FFF2-40B4-BE49-F238E27FC236}">
                <a16:creationId xmlns:a16="http://schemas.microsoft.com/office/drawing/2014/main" id="{642372F0-89B6-415D-B6C2-11EECE223E33}"/>
              </a:ext>
            </a:extLst>
          </p:cNvPr>
          <p:cNvSpPr>
            <a:spLocks xmlns:a="http://schemas.openxmlformats.org/drawingml/2006/main" noGrp="1"/>
          </p:cNvSpPr>
          <p:nvPr/>
        </p:nvSpPr>
        <p:spPr>
          <a:xfrm xmlns:a="http://schemas.openxmlformats.org/drawingml/2006/main">
            <a:off x="9658350" y="3083123"/>
            <a:ext cx="493737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Composing verified code without rewriting it</a:t>
            </a:r>
          </a:p>
        </p:txBody>
      </p:sp>
      <p:sp>
        <p:nvSpPr>
          <p:cNvPr id="19" name="map-p-14-0">
            <a:extLst xmlns:a="http://schemas.openxmlformats.org/drawingml/2006/main">
              <a:ext uri="{FF2B5EF4-FFF2-40B4-BE49-F238E27FC236}">
                <a16:creationId xmlns:a16="http://schemas.microsoft.com/office/drawing/2014/main" id="{2EC5AF1E-6FF1-45C0-B5B9-EDC2B22BA42A}"/>
              </a:ext>
            </a:extLst>
          </p:cNvPr>
          <p:cNvSpPr>
            <a:spLocks xmlns:a="http://schemas.openxmlformats.org/drawingml/2006/main" noGrp="1"/>
          </p:cNvSpPr>
          <p:nvPr/>
        </p:nvSpPr>
        <p:spPr>
          <a:xfrm xmlns:a="http://schemas.openxmlformats.org/drawingml/2006/main">
            <a:off x="9658350" y="3563094"/>
            <a:ext cx="290631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Video and motion as code</a:t>
            </a:r>
          </a:p>
        </p:txBody>
      </p:sp>
      <p:sp>
        <p:nvSpPr>
          <p:cNvPr id="20" name="map-p-15-0">
            <a:extLst xmlns:a="http://schemas.openxmlformats.org/drawingml/2006/main">
              <a:ext uri="{FF2B5EF4-FFF2-40B4-BE49-F238E27FC236}">
                <a16:creationId xmlns:a16="http://schemas.microsoft.com/office/drawing/2014/main" id="{F22147E9-F18F-4713-A77C-20A915E55C8F}"/>
              </a:ext>
            </a:extLst>
          </p:cNvPr>
          <p:cNvSpPr>
            <a:spLocks xmlns:a="http://schemas.openxmlformats.org/drawingml/2006/main" noGrp="1"/>
          </p:cNvSpPr>
          <p:nvPr/>
        </p:nvSpPr>
        <p:spPr>
          <a:xfrm xmlns:a="http://schemas.openxmlformats.org/drawingml/2006/main">
            <a:off x="9658350" y="4043065"/>
            <a:ext cx="267578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Reviewing a public repo</a:t>
            </a:r>
          </a:p>
        </p:txBody>
      </p:sp>
      <p:sp>
        <p:nvSpPr>
          <p:cNvPr id="21" name="map-p-16-0">
            <a:extLst xmlns:a="http://schemas.openxmlformats.org/drawingml/2006/main">
              <a:ext uri="{FF2B5EF4-FFF2-40B4-BE49-F238E27FC236}">
                <a16:creationId xmlns:a16="http://schemas.microsoft.com/office/drawing/2014/main" id="{719D429F-664F-4EA0-AF54-281BEE997B52}"/>
              </a:ext>
            </a:extLst>
          </p:cNvPr>
          <p:cNvSpPr>
            <a:spLocks xmlns:a="http://schemas.openxmlformats.org/drawingml/2006/main" noGrp="1"/>
          </p:cNvSpPr>
          <p:nvPr/>
        </p:nvSpPr>
        <p:spPr>
          <a:xfrm xmlns:a="http://schemas.openxmlformats.org/drawingml/2006/main">
            <a:off x="9658350" y="4523036"/>
            <a:ext cx="329386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Finding and testing new tools</a:t>
            </a:r>
          </a:p>
        </p:txBody>
      </p:sp>
      <p:sp>
        <p:nvSpPr>
          <p:cNvPr id="22" name="map-p-17-0">
            <a:extLst xmlns:a="http://schemas.openxmlformats.org/drawingml/2006/main">
              <a:ext uri="{FF2B5EF4-FFF2-40B4-BE49-F238E27FC236}">
                <a16:creationId xmlns:a16="http://schemas.microsoft.com/office/drawing/2014/main" id="{93D8346B-B83C-473F-B9A7-4245CE58D1BD}"/>
              </a:ext>
            </a:extLst>
          </p:cNvPr>
          <p:cNvSpPr>
            <a:spLocks xmlns:a="http://schemas.openxmlformats.org/drawingml/2006/main" noGrp="1"/>
          </p:cNvSpPr>
          <p:nvPr/>
        </p:nvSpPr>
        <p:spPr>
          <a:xfrm xmlns:a="http://schemas.openxmlformats.org/drawingml/2006/main">
            <a:off x="9658350" y="5003006"/>
            <a:ext cx="501833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Benchmark scores, refreshed daily (planned)</a:t>
            </a:r>
          </a:p>
        </p:txBody>
      </p:sp>
      <p:sp>
        <p:nvSpPr>
          <p:cNvPr id="23" name="map-p-18-0">
            <a:extLst xmlns:a="http://schemas.openxmlformats.org/drawingml/2006/main">
              <a:ext uri="{FF2B5EF4-FFF2-40B4-BE49-F238E27FC236}">
                <a16:creationId xmlns:a16="http://schemas.microsoft.com/office/drawing/2014/main" id="{1C74F823-9F65-4604-825E-B475CB8C4E55}"/>
              </a:ext>
            </a:extLst>
          </p:cNvPr>
          <p:cNvSpPr>
            <a:spLocks xmlns:a="http://schemas.openxmlformats.org/drawingml/2006/main" noGrp="1"/>
          </p:cNvSpPr>
          <p:nvPr/>
        </p:nvSpPr>
        <p:spPr>
          <a:xfrm xmlns:a="http://schemas.openxmlformats.org/drawingml/2006/main">
            <a:off x="9658350" y="5482977"/>
            <a:ext cx="382666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Visual and 3D rendering (planned)</a:t>
            </a:r>
          </a:p>
        </p:txBody>
      </p:sp>
      <p:sp>
        <p:nvSpPr>
          <p:cNvPr id="24" name="map-p-19-0">
            <a:extLst xmlns:a="http://schemas.openxmlformats.org/drawingml/2006/main">
              <a:ext uri="{FF2B5EF4-FFF2-40B4-BE49-F238E27FC236}">
                <a16:creationId xmlns:a16="http://schemas.microsoft.com/office/drawing/2014/main" id="{3B853EB4-23CF-4E42-816A-5B0F3249A7F2}"/>
              </a:ext>
            </a:extLst>
          </p:cNvPr>
          <p:cNvSpPr>
            <a:spLocks xmlns:a="http://schemas.openxmlformats.org/drawingml/2006/main" noGrp="1"/>
          </p:cNvSpPr>
          <p:nvPr/>
        </p:nvSpPr>
        <p:spPr>
          <a:xfrm xmlns:a="http://schemas.openxmlformats.org/drawingml/2006/main">
            <a:off x="9658350" y="5962948"/>
            <a:ext cx="289426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Designing fair evaluations</a:t>
            </a:r>
          </a:p>
        </p:txBody>
      </p:sp>
      <p:pic>
        <p:nvPicPr>
          <p:cNvPr id="25" name="">
            <a:extLst xmlns:a="http://schemas.openxmlformats.org/drawingml/2006/main">
              <a:ext uri="{FF2B5EF4-FFF2-40B4-BE49-F238E27FC236}">
                <a16:creationId xmlns:a16="http://schemas.microsoft.com/office/drawing/2014/main" id="{7D37A19C-DFF4-46DB-91DE-5FBA669FF206}"/>
              </a:ext>
            </a:extLst>
          </p:cNvPr>
          <p:cNvPicPr>
            <a:picLocks xmlns:a="http://schemas.openxmlformats.org/drawingml/2006/main" noChangeAspect="1"/>
          </p:cNvPicPr>
          <p:nvPr/>
        </p:nvPicPr>
        <p:blipFill>
          <a:blip xmlns:r="http://schemas.openxmlformats.org/officeDocument/2006/relationships" xmlns:a="http://schemas.openxmlformats.org/drawingml/2006/main" r:embed="R83cb196f626f4fb3">
            <a:extLst>
              <a:ext uri="{96DAC541-7B7A-43D3-8B79-37D633B846F1}">
                <asvg:svgBlip xmlns:asvg="http://schemas.microsoft.com/office/drawing/2016/SVG/main" r:embed="R89c0d442985e465b"/>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26" name="map-p-21-0">
            <a:extLst xmlns:a="http://schemas.openxmlformats.org/drawingml/2006/main">
              <a:ext uri="{FF2B5EF4-FFF2-40B4-BE49-F238E27FC236}">
                <a16:creationId xmlns:a16="http://schemas.microsoft.com/office/drawing/2014/main" id="{380CE215-48EE-4556-9D5B-2901C76F7391}"/>
              </a:ext>
            </a:extLst>
          </p:cNvPr>
          <p:cNvSpPr>
            <a:spLocks xmlns:a="http://schemas.openxmlformats.org/drawingml/2006/main" noGrp="1"/>
          </p:cNvSpPr>
          <p:nvPr/>
        </p:nvSpPr>
        <p:spPr>
          <a:xfrm xmlns:a="http://schemas.openxmlformats.org/drawingml/2006/main">
            <a:off x="1676400" y="9358313"/>
            <a:ext cx="225802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the pieces</a:t>
            </a:r>
          </a:p>
        </p:txBody>
      </p:sp>
    </p:spTree>
    <p:extLst>
      <p:ext uri="{BB962C8B-B14F-4D97-AF65-F5344CB8AC3E}">
        <p14:creationId xmlns:p14="http://schemas.microsoft.com/office/powerpoint/2010/main" val="255913022"/>
      </p:ext>
    </p:extLst>
  </p:cSld>
</p:sld>
</file>

<file path=ppt/slides/slide13.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27" name="packs-shape-0">
            <a:extLst xmlns:a="http://schemas.openxmlformats.org/drawingml/2006/main">
              <a:ext uri="{FF2B5EF4-FFF2-40B4-BE49-F238E27FC236}">
                <a16:creationId xmlns:a16="http://schemas.microsoft.com/office/drawing/2014/main" id="{F05A544D-EDD9-402F-9F5C-3D2F4336575D}"/>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packs-h2-1-0">
            <a:extLst xmlns:a="http://schemas.openxmlformats.org/drawingml/2006/main">
              <a:ext uri="{FF2B5EF4-FFF2-40B4-BE49-F238E27FC236}">
                <a16:creationId xmlns:a16="http://schemas.microsoft.com/office/drawing/2014/main" id="{5DB42526-2F6A-4696-9EDA-D884D00D8750}"/>
              </a:ext>
            </a:extLst>
          </p:cNvPr>
          <p:cNvSpPr>
            <a:spLocks xmlns:a="http://schemas.openxmlformats.org/drawingml/2006/main" noGrp="1"/>
          </p:cNvSpPr>
          <p:nvPr/>
        </p:nvSpPr>
        <p:spPr>
          <a:xfrm xmlns:a="http://schemas.openxmlformats.org/drawingml/2006/main">
            <a:off x="1219200" y="1138238"/>
            <a:ext cx="12404378"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Seed packs can include refresh verbs</a:t>
            </a:r>
          </a:p>
        </p:txBody>
      </p:sp>
      <p:sp>
        <p:nvSpPr>
          <p:cNvPr id="3" name="packs-shape-2">
            <a:extLst xmlns:a="http://schemas.openxmlformats.org/drawingml/2006/main">
              <a:ext uri="{FF2B5EF4-FFF2-40B4-BE49-F238E27FC236}">
                <a16:creationId xmlns:a16="http://schemas.microsoft.com/office/drawing/2014/main" id="{2ABBC526-A350-4CF5-813B-8AD7D0F90DD5}"/>
              </a:ext>
            </a:extLst>
          </p:cNvPr>
          <p:cNvSpPr>
            <a:spLocks xmlns:a="http://schemas.openxmlformats.org/drawingml/2006/main" noGrp="1"/>
          </p:cNvSpPr>
          <p:nvPr/>
        </p:nvSpPr>
        <p:spPr>
          <a:xfrm xmlns:a="http://schemas.openxmlformats.org/drawingml/2006/main">
            <a:off x="1219200" y="2354461"/>
            <a:ext cx="5079950" cy="3199954"/>
          </a:xfrm>
          <a:prstGeom xmlns:a="http://schemas.openxmlformats.org/drawingml/2006/main" prst="roundRect">
            <a:avLst>
              <a:gd name="adj" fmla="val 5953"/>
            </a:avLst>
          </a:prstGeom>
          <a:solidFill xmlns:a="http://schemas.openxmlformats.org/drawingml/2006/main">
            <a:srgbClr val="FFFDF8"/>
          </a:solidFill>
          <a:ln xmlns:a="http://schemas.openxmlformats.org/drawingml/2006/main" w="19050">
            <a:solidFill>
              <a:srgbClr val="E4DED1"/>
            </a:solidFill>
          </a:ln>
        </p:spPr>
      </p:sp>
      <p:sp>
        <p:nvSpPr>
          <p:cNvPr id="4" name="packs-p-3-0">
            <a:extLst xmlns:a="http://schemas.openxmlformats.org/drawingml/2006/main">
              <a:ext uri="{FF2B5EF4-FFF2-40B4-BE49-F238E27FC236}">
                <a16:creationId xmlns:a16="http://schemas.microsoft.com/office/drawing/2014/main" id="{C8145A51-1A41-474B-90A8-91D8C15F75DE}"/>
              </a:ext>
            </a:extLst>
          </p:cNvPr>
          <p:cNvSpPr>
            <a:spLocks xmlns:a="http://schemas.openxmlformats.org/drawingml/2006/main" noGrp="1"/>
          </p:cNvSpPr>
          <p:nvPr/>
        </p:nvSpPr>
        <p:spPr>
          <a:xfrm xmlns:a="http://schemas.openxmlformats.org/drawingml/2006/main">
            <a:off x="1581150" y="2702123"/>
            <a:ext cx="1007864"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JetBrains Mono"/>
                <a:ea typeface="JetBrains Mono"/>
                <a:cs typeface="JetBrains Mono"/>
              </a:rPr>
              <a:t>PLANNED</a:t>
            </a:r>
          </a:p>
        </p:txBody>
      </p:sp>
      <p:sp>
        <p:nvSpPr>
          <p:cNvPr id="5" name="packs-h3-4-0">
            <a:extLst xmlns:a="http://schemas.openxmlformats.org/drawingml/2006/main">
              <a:ext uri="{FF2B5EF4-FFF2-40B4-BE49-F238E27FC236}">
                <a16:creationId xmlns:a16="http://schemas.microsoft.com/office/drawing/2014/main" id="{39F837AD-D5C6-450D-B1E9-847369E907E9}"/>
              </a:ext>
            </a:extLst>
          </p:cNvPr>
          <p:cNvSpPr>
            <a:spLocks xmlns:a="http://schemas.openxmlformats.org/drawingml/2006/main" noGrp="1"/>
          </p:cNvSpPr>
          <p:nvPr/>
        </p:nvSpPr>
        <p:spPr>
          <a:xfrm xmlns:a="http://schemas.openxmlformats.org/drawingml/2006/main">
            <a:off x="1581150" y="3102173"/>
            <a:ext cx="3101578"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Benchmark scores</a:t>
            </a:r>
          </a:p>
        </p:txBody>
      </p:sp>
      <p:sp>
        <p:nvSpPr>
          <p:cNvPr id="6" name="packs-p-5-0">
            <a:extLst xmlns:a="http://schemas.openxmlformats.org/drawingml/2006/main">
              <a:ext uri="{FF2B5EF4-FFF2-40B4-BE49-F238E27FC236}">
                <a16:creationId xmlns:a16="http://schemas.microsoft.com/office/drawing/2014/main" id="{78F9F72D-6061-47A5-8AFB-8B5532218033}"/>
              </a:ext>
            </a:extLst>
          </p:cNvPr>
          <p:cNvSpPr>
            <a:spLocks xmlns:a="http://schemas.openxmlformats.org/drawingml/2006/main" noGrp="1"/>
          </p:cNvSpPr>
          <p:nvPr/>
        </p:nvSpPr>
        <p:spPr>
          <a:xfrm xmlns:a="http://schemas.openxmlformats.org/drawingml/2006/main">
            <a:off x="1581150" y="3667869"/>
            <a:ext cx="368185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2A5DB0"/>
                </a:solidFill>
                <a:latin typeface="IBM Plex Sans"/>
                <a:ea typeface="IBM Plex Sans"/>
                <a:cs typeface="IBM Plex Sans"/>
              </a:rPr>
              <a:t>Nouns:</a:t>
            </a:r>
            <a:r>
              <a:rPr sz="1950" b="0" i="0" u="none">
                <a:solidFill>
                  <a:srgbClr val="3B4252"/>
                </a:solidFill>
                <a:latin typeface="IBM Plex Sans"/>
                <a:ea typeface="IBM Plex Sans"/>
                <a:cs typeface="IBM Plex Sans"/>
              </a:rPr>
              <a:t> scores with source, date,</a:t>
            </a:r>
          </a:p>
        </p:txBody>
      </p:sp>
      <p:sp>
        <p:nvSpPr>
          <p:cNvPr id="7" name="packs-p-5-1">
            <a:extLst xmlns:a="http://schemas.openxmlformats.org/drawingml/2006/main">
              <a:ext uri="{FF2B5EF4-FFF2-40B4-BE49-F238E27FC236}">
                <a16:creationId xmlns:a16="http://schemas.microsoft.com/office/drawing/2014/main" id="{C0B9F9D4-28CD-4E7E-AD7B-C4E95B57F546}"/>
              </a:ext>
            </a:extLst>
          </p:cNvPr>
          <p:cNvSpPr>
            <a:spLocks xmlns:a="http://schemas.openxmlformats.org/drawingml/2006/main" noGrp="1"/>
          </p:cNvSpPr>
          <p:nvPr/>
        </p:nvSpPr>
        <p:spPr>
          <a:xfrm xmlns:a="http://schemas.openxmlformats.org/drawingml/2006/main">
            <a:off x="1581150" y="4014490"/>
            <a:ext cx="249495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hardware and method</a:t>
            </a:r>
          </a:p>
        </p:txBody>
      </p:sp>
      <p:sp>
        <p:nvSpPr>
          <p:cNvPr id="8" name="packs-p-6-0">
            <a:extLst xmlns:a="http://schemas.openxmlformats.org/drawingml/2006/main">
              <a:ext uri="{FF2B5EF4-FFF2-40B4-BE49-F238E27FC236}">
                <a16:creationId xmlns:a16="http://schemas.microsoft.com/office/drawing/2014/main" id="{9613555F-F7E5-4DFB-BE7D-07041DA7DF04}"/>
              </a:ext>
            </a:extLst>
          </p:cNvPr>
          <p:cNvSpPr>
            <a:spLocks xmlns:a="http://schemas.openxmlformats.org/drawingml/2006/main" noGrp="1"/>
          </p:cNvSpPr>
          <p:nvPr/>
        </p:nvSpPr>
        <p:spPr>
          <a:xfrm xmlns:a="http://schemas.openxmlformats.org/drawingml/2006/main">
            <a:off x="1581150" y="4494461"/>
            <a:ext cx="409039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B8541F"/>
                </a:solidFill>
                <a:latin typeface="IBM Plex Sans"/>
                <a:ea typeface="IBM Plex Sans"/>
                <a:cs typeface="IBM Plex Sans"/>
              </a:rPr>
              <a:t>Verbs:</a:t>
            </a:r>
            <a:r>
              <a:rPr sz="1950" b="0" i="0" u="none">
                <a:solidFill>
                  <a:srgbClr val="3B4252"/>
                </a:solidFill>
                <a:latin typeface="IBM Plex Sans"/>
                <a:ea typeface="IBM Plex Sans"/>
                <a:cs typeface="IBM Plex Sans"/>
              </a:rPr>
              <a:t> refresh daily, compare on our</a:t>
            </a:r>
          </a:p>
        </p:txBody>
      </p:sp>
      <p:sp>
        <p:nvSpPr>
          <p:cNvPr id="9" name="packs-p-6-1">
            <a:extLst xmlns:a="http://schemas.openxmlformats.org/drawingml/2006/main">
              <a:ext uri="{FF2B5EF4-FFF2-40B4-BE49-F238E27FC236}">
                <a16:creationId xmlns:a16="http://schemas.microsoft.com/office/drawing/2014/main" id="{F7CC2B6A-3632-4428-9166-1322831A9EC6}"/>
              </a:ext>
            </a:extLst>
          </p:cNvPr>
          <p:cNvSpPr>
            <a:spLocks xmlns:a="http://schemas.openxmlformats.org/drawingml/2006/main" noGrp="1"/>
          </p:cNvSpPr>
          <p:nvPr/>
        </p:nvSpPr>
        <p:spPr>
          <a:xfrm xmlns:a="http://schemas.openxmlformats.org/drawingml/2006/main">
            <a:off x="1581150" y="4841081"/>
            <a:ext cx="312047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own setup, flag stale scores</a:t>
            </a:r>
          </a:p>
        </p:txBody>
      </p:sp>
      <p:sp>
        <p:nvSpPr>
          <p:cNvPr id="10" name="packs-shape-7">
            <a:extLst xmlns:a="http://schemas.openxmlformats.org/drawingml/2006/main">
              <a:ext uri="{FF2B5EF4-FFF2-40B4-BE49-F238E27FC236}">
                <a16:creationId xmlns:a16="http://schemas.microsoft.com/office/drawing/2014/main" id="{48C746CC-1AF6-4599-8521-D1AFC2127C05}"/>
              </a:ext>
            </a:extLst>
          </p:cNvPr>
          <p:cNvSpPr>
            <a:spLocks xmlns:a="http://schemas.openxmlformats.org/drawingml/2006/main" noGrp="1"/>
          </p:cNvSpPr>
          <p:nvPr/>
        </p:nvSpPr>
        <p:spPr>
          <a:xfrm xmlns:a="http://schemas.openxmlformats.org/drawingml/2006/main">
            <a:off x="6603950" y="2354461"/>
            <a:ext cx="5080099" cy="3199954"/>
          </a:xfrm>
          <a:prstGeom xmlns:a="http://schemas.openxmlformats.org/drawingml/2006/main" prst="roundRect">
            <a:avLst>
              <a:gd name="adj" fmla="val 5953"/>
            </a:avLst>
          </a:prstGeom>
          <a:solidFill xmlns:a="http://schemas.openxmlformats.org/drawingml/2006/main">
            <a:srgbClr val="FFFDF8"/>
          </a:solidFill>
          <a:ln xmlns:a="http://schemas.openxmlformats.org/drawingml/2006/main" w="19050">
            <a:solidFill>
              <a:srgbClr val="E4DED1"/>
            </a:solidFill>
          </a:ln>
        </p:spPr>
      </p:sp>
      <p:sp>
        <p:nvSpPr>
          <p:cNvPr id="11" name="packs-p-8-0">
            <a:extLst xmlns:a="http://schemas.openxmlformats.org/drawingml/2006/main">
              <a:ext uri="{FF2B5EF4-FFF2-40B4-BE49-F238E27FC236}">
                <a16:creationId xmlns:a16="http://schemas.microsoft.com/office/drawing/2014/main" id="{89E61E03-B480-4971-BF7B-865D94A97B48}"/>
              </a:ext>
            </a:extLst>
          </p:cNvPr>
          <p:cNvSpPr>
            <a:spLocks xmlns:a="http://schemas.openxmlformats.org/drawingml/2006/main" noGrp="1"/>
          </p:cNvSpPr>
          <p:nvPr/>
        </p:nvSpPr>
        <p:spPr>
          <a:xfrm xmlns:a="http://schemas.openxmlformats.org/drawingml/2006/main">
            <a:off x="6965900" y="2702123"/>
            <a:ext cx="15564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JetBrains Mono"/>
                <a:ea typeface="JetBrains Mono"/>
                <a:cs typeface="JetBrains Mono"/>
              </a:rPr>
              <a:t>BEING BUILT</a:t>
            </a:r>
          </a:p>
        </p:txBody>
      </p:sp>
      <p:sp>
        <p:nvSpPr>
          <p:cNvPr id="12" name="packs-h3-9-0">
            <a:extLst xmlns:a="http://schemas.openxmlformats.org/drawingml/2006/main">
              <a:ext uri="{FF2B5EF4-FFF2-40B4-BE49-F238E27FC236}">
                <a16:creationId xmlns:a16="http://schemas.microsoft.com/office/drawing/2014/main" id="{052F3551-C0E9-48AF-A9B9-44C23884C582}"/>
              </a:ext>
            </a:extLst>
          </p:cNvPr>
          <p:cNvSpPr>
            <a:spLocks xmlns:a="http://schemas.openxmlformats.org/drawingml/2006/main" noGrp="1"/>
          </p:cNvSpPr>
          <p:nvPr/>
        </p:nvSpPr>
        <p:spPr>
          <a:xfrm xmlns:a="http://schemas.openxmlformats.org/drawingml/2006/main">
            <a:off x="6965900" y="3102173"/>
            <a:ext cx="29654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Finding new tools</a:t>
            </a:r>
          </a:p>
        </p:txBody>
      </p:sp>
      <p:sp>
        <p:nvSpPr>
          <p:cNvPr id="13" name="packs-p-10-0">
            <a:extLst xmlns:a="http://schemas.openxmlformats.org/drawingml/2006/main">
              <a:ext uri="{FF2B5EF4-FFF2-40B4-BE49-F238E27FC236}">
                <a16:creationId xmlns:a16="http://schemas.microsoft.com/office/drawing/2014/main" id="{BD57F1F7-9EA4-4571-9E0A-771839FC8975}"/>
              </a:ext>
            </a:extLst>
          </p:cNvPr>
          <p:cNvSpPr>
            <a:spLocks xmlns:a="http://schemas.openxmlformats.org/drawingml/2006/main" noGrp="1"/>
          </p:cNvSpPr>
          <p:nvPr/>
        </p:nvSpPr>
        <p:spPr>
          <a:xfrm xmlns:a="http://schemas.openxmlformats.org/drawingml/2006/main">
            <a:off x="6965900" y="3667869"/>
            <a:ext cx="399305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2A5DB0"/>
                </a:solidFill>
                <a:latin typeface="IBM Plex Sans"/>
                <a:ea typeface="IBM Plex Sans"/>
                <a:cs typeface="IBM Plex Sans"/>
              </a:rPr>
              <a:t>Nouns:</a:t>
            </a:r>
            <a:r>
              <a:rPr sz="1950" b="0" i="0" u="none">
                <a:solidFill>
                  <a:srgbClr val="3B4252"/>
                </a:solidFill>
                <a:latin typeface="IBM Plex Sans"/>
                <a:ea typeface="IBM Plex Sans"/>
                <a:cs typeface="IBM Plex Sans"/>
              </a:rPr>
              <a:t> tool cards, sources and trial</a:t>
            </a:r>
          </a:p>
        </p:txBody>
      </p:sp>
      <p:sp>
        <p:nvSpPr>
          <p:cNvPr id="14" name="packs-p-10-1">
            <a:extLst xmlns:a="http://schemas.openxmlformats.org/drawingml/2006/main">
              <a:ext uri="{FF2B5EF4-FFF2-40B4-BE49-F238E27FC236}">
                <a16:creationId xmlns:a16="http://schemas.microsoft.com/office/drawing/2014/main" id="{9BB90047-B272-4079-9EA7-80F31D63D220}"/>
              </a:ext>
            </a:extLst>
          </p:cNvPr>
          <p:cNvSpPr>
            <a:spLocks xmlns:a="http://schemas.openxmlformats.org/drawingml/2006/main" noGrp="1"/>
          </p:cNvSpPr>
          <p:nvPr/>
        </p:nvSpPr>
        <p:spPr>
          <a:xfrm xmlns:a="http://schemas.openxmlformats.org/drawingml/2006/main">
            <a:off x="6965900" y="4014490"/>
            <a:ext cx="80828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results</a:t>
            </a:r>
          </a:p>
        </p:txBody>
      </p:sp>
      <p:sp>
        <p:nvSpPr>
          <p:cNvPr id="15" name="packs-p-11-0">
            <a:extLst xmlns:a="http://schemas.openxmlformats.org/drawingml/2006/main">
              <a:ext uri="{FF2B5EF4-FFF2-40B4-BE49-F238E27FC236}">
                <a16:creationId xmlns:a16="http://schemas.microsoft.com/office/drawing/2014/main" id="{D08291D0-0AC2-48B9-AB7D-BF06A6BED462}"/>
              </a:ext>
            </a:extLst>
          </p:cNvPr>
          <p:cNvSpPr>
            <a:spLocks xmlns:a="http://schemas.openxmlformats.org/drawingml/2006/main" noGrp="1"/>
          </p:cNvSpPr>
          <p:nvPr/>
        </p:nvSpPr>
        <p:spPr>
          <a:xfrm xmlns:a="http://schemas.openxmlformats.org/drawingml/2006/main">
            <a:off x="6965900" y="4494461"/>
            <a:ext cx="397951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B8541F"/>
                </a:solidFill>
                <a:latin typeface="IBM Plex Sans"/>
                <a:ea typeface="IBM Plex Sans"/>
                <a:cs typeface="IBM Plex Sans"/>
              </a:rPr>
              <a:t>Verbs:</a:t>
            </a:r>
            <a:r>
              <a:rPr sz="1950" b="0" i="0" u="none">
                <a:solidFill>
                  <a:srgbClr val="3B4252"/>
                </a:solidFill>
                <a:latin typeface="IBM Plex Sans"/>
                <a:ea typeface="IBM Plex Sans"/>
                <a:cs typeface="IBM Plex Sans"/>
              </a:rPr>
              <a:t> scan sources, run a fair trial,</a:t>
            </a:r>
          </a:p>
        </p:txBody>
      </p:sp>
      <p:sp>
        <p:nvSpPr>
          <p:cNvPr id="16" name="packs-p-11-1">
            <a:extLst xmlns:a="http://schemas.openxmlformats.org/drawingml/2006/main">
              <a:ext uri="{FF2B5EF4-FFF2-40B4-BE49-F238E27FC236}">
                <a16:creationId xmlns:a16="http://schemas.microsoft.com/office/drawing/2014/main" id="{4AF29F10-FC7D-43B8-A843-13564003600D}"/>
              </a:ext>
            </a:extLst>
          </p:cNvPr>
          <p:cNvSpPr>
            <a:spLocks xmlns:a="http://schemas.openxmlformats.org/drawingml/2006/main" noGrp="1"/>
          </p:cNvSpPr>
          <p:nvPr/>
        </p:nvSpPr>
        <p:spPr>
          <a:xfrm xmlns:a="http://schemas.openxmlformats.org/drawingml/2006/main">
            <a:off x="6965900" y="4841081"/>
            <a:ext cx="249123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decide to adopt or not</a:t>
            </a:r>
          </a:p>
        </p:txBody>
      </p:sp>
      <p:sp>
        <p:nvSpPr>
          <p:cNvPr id="17" name="packs-shape-12">
            <a:extLst xmlns:a="http://schemas.openxmlformats.org/drawingml/2006/main">
              <a:ext uri="{FF2B5EF4-FFF2-40B4-BE49-F238E27FC236}">
                <a16:creationId xmlns:a16="http://schemas.microsoft.com/office/drawing/2014/main" id="{A14009E1-3EF3-42DA-BDCB-53C99D525A1B}"/>
              </a:ext>
            </a:extLst>
          </p:cNvPr>
          <p:cNvSpPr>
            <a:spLocks xmlns:a="http://schemas.openxmlformats.org/drawingml/2006/main" noGrp="1"/>
          </p:cNvSpPr>
          <p:nvPr/>
        </p:nvSpPr>
        <p:spPr>
          <a:xfrm xmlns:a="http://schemas.openxmlformats.org/drawingml/2006/main">
            <a:off x="11988850" y="2354461"/>
            <a:ext cx="5079950" cy="3199954"/>
          </a:xfrm>
          <a:prstGeom xmlns:a="http://schemas.openxmlformats.org/drawingml/2006/main" prst="roundRect">
            <a:avLst>
              <a:gd name="adj" fmla="val 5953"/>
            </a:avLst>
          </a:prstGeom>
          <a:solidFill xmlns:a="http://schemas.openxmlformats.org/drawingml/2006/main">
            <a:srgbClr val="FFFDF8"/>
          </a:solidFill>
          <a:ln xmlns:a="http://schemas.openxmlformats.org/drawingml/2006/main" w="19050">
            <a:solidFill>
              <a:srgbClr val="E4DED1"/>
            </a:solidFill>
          </a:ln>
        </p:spPr>
      </p:sp>
      <p:sp>
        <p:nvSpPr>
          <p:cNvPr id="18" name="packs-p-13-0">
            <a:extLst xmlns:a="http://schemas.openxmlformats.org/drawingml/2006/main">
              <a:ext uri="{FF2B5EF4-FFF2-40B4-BE49-F238E27FC236}">
                <a16:creationId xmlns:a16="http://schemas.microsoft.com/office/drawing/2014/main" id="{AB63AFFD-E533-4AFF-B122-19378B869584}"/>
              </a:ext>
            </a:extLst>
          </p:cNvPr>
          <p:cNvSpPr>
            <a:spLocks xmlns:a="http://schemas.openxmlformats.org/drawingml/2006/main" noGrp="1"/>
          </p:cNvSpPr>
          <p:nvPr/>
        </p:nvSpPr>
        <p:spPr>
          <a:xfrm xmlns:a="http://schemas.openxmlformats.org/drawingml/2006/main">
            <a:off x="12350800" y="2702123"/>
            <a:ext cx="15564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JetBrains Mono"/>
                <a:ea typeface="JetBrains Mono"/>
                <a:cs typeface="JetBrains Mono"/>
              </a:rPr>
              <a:t>BEING BUILT</a:t>
            </a:r>
          </a:p>
        </p:txBody>
      </p:sp>
      <p:sp>
        <p:nvSpPr>
          <p:cNvPr id="19" name="packs-h3-14-0">
            <a:extLst xmlns:a="http://schemas.openxmlformats.org/drawingml/2006/main">
              <a:ext uri="{FF2B5EF4-FFF2-40B4-BE49-F238E27FC236}">
                <a16:creationId xmlns:a16="http://schemas.microsoft.com/office/drawing/2014/main" id="{AEF1FFE3-FAA1-4537-95BF-8D4AAD3B0867}"/>
              </a:ext>
            </a:extLst>
          </p:cNvPr>
          <p:cNvSpPr>
            <a:spLocks xmlns:a="http://schemas.openxmlformats.org/drawingml/2006/main" noGrp="1"/>
          </p:cNvSpPr>
          <p:nvPr/>
        </p:nvSpPr>
        <p:spPr>
          <a:xfrm xmlns:a="http://schemas.openxmlformats.org/drawingml/2006/main">
            <a:off x="12350800" y="3102173"/>
            <a:ext cx="4323606"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Video and motion as code</a:t>
            </a:r>
          </a:p>
        </p:txBody>
      </p:sp>
      <p:sp>
        <p:nvSpPr>
          <p:cNvPr id="20" name="packs-p-15-0">
            <a:extLst xmlns:a="http://schemas.openxmlformats.org/drawingml/2006/main">
              <a:ext uri="{FF2B5EF4-FFF2-40B4-BE49-F238E27FC236}">
                <a16:creationId xmlns:a16="http://schemas.microsoft.com/office/drawing/2014/main" id="{2A0728F4-C559-4482-A86E-DE5DC5712687}"/>
              </a:ext>
            </a:extLst>
          </p:cNvPr>
          <p:cNvSpPr>
            <a:spLocks xmlns:a="http://schemas.openxmlformats.org/drawingml/2006/main" noGrp="1"/>
          </p:cNvSpPr>
          <p:nvPr/>
        </p:nvSpPr>
        <p:spPr>
          <a:xfrm xmlns:a="http://schemas.openxmlformats.org/drawingml/2006/main">
            <a:off x="12350800" y="3667869"/>
            <a:ext cx="336158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2A5DB0"/>
                </a:solidFill>
                <a:latin typeface="IBM Plex Sans"/>
                <a:ea typeface="IBM Plex Sans"/>
                <a:cs typeface="IBM Plex Sans"/>
              </a:rPr>
              <a:t>Nouns:</a:t>
            </a:r>
            <a:r>
              <a:rPr sz="1950" b="0" i="0" u="none">
                <a:solidFill>
                  <a:srgbClr val="3B4252"/>
                </a:solidFill>
                <a:latin typeface="IBM Plex Sans"/>
                <a:ea typeface="IBM Plex Sans"/>
                <a:cs typeface="IBM Plex Sans"/>
              </a:rPr>
              <a:t> scene recipes, motion</a:t>
            </a:r>
          </a:p>
        </p:txBody>
      </p:sp>
      <p:sp>
        <p:nvSpPr>
          <p:cNvPr id="21" name="packs-p-15-1">
            <a:extLst xmlns:a="http://schemas.openxmlformats.org/drawingml/2006/main">
              <a:ext uri="{FF2B5EF4-FFF2-40B4-BE49-F238E27FC236}">
                <a16:creationId xmlns:a16="http://schemas.microsoft.com/office/drawing/2014/main" id="{A6F0A4CC-D1A8-4D5B-9D63-F2A2F910C7F1}"/>
              </a:ext>
            </a:extLst>
          </p:cNvPr>
          <p:cNvSpPr>
            <a:spLocks xmlns:a="http://schemas.openxmlformats.org/drawingml/2006/main" noGrp="1"/>
          </p:cNvSpPr>
          <p:nvPr/>
        </p:nvSpPr>
        <p:spPr>
          <a:xfrm xmlns:a="http://schemas.openxmlformats.org/drawingml/2006/main">
            <a:off x="12350800" y="4014490"/>
            <a:ext cx="266655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formulas and tool cards</a:t>
            </a:r>
          </a:p>
        </p:txBody>
      </p:sp>
      <p:sp>
        <p:nvSpPr>
          <p:cNvPr id="22" name="packs-p-16-0">
            <a:extLst xmlns:a="http://schemas.openxmlformats.org/drawingml/2006/main">
              <a:ext uri="{FF2B5EF4-FFF2-40B4-BE49-F238E27FC236}">
                <a16:creationId xmlns:a16="http://schemas.microsoft.com/office/drawing/2014/main" id="{28DBFCB2-0670-466E-85D5-8D5AF539792B}"/>
              </a:ext>
            </a:extLst>
          </p:cNvPr>
          <p:cNvSpPr>
            <a:spLocks xmlns:a="http://schemas.openxmlformats.org/drawingml/2006/main" noGrp="1"/>
          </p:cNvSpPr>
          <p:nvPr/>
        </p:nvSpPr>
        <p:spPr>
          <a:xfrm xmlns:a="http://schemas.openxmlformats.org/drawingml/2006/main">
            <a:off x="12350800" y="4494461"/>
            <a:ext cx="379452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1" i="0" u="none">
                <a:solidFill>
                  <a:srgbClr val="B8541F"/>
                </a:solidFill>
                <a:latin typeface="IBM Plex Sans"/>
                <a:ea typeface="IBM Plex Sans"/>
                <a:cs typeface="IBM Plex Sans"/>
              </a:rPr>
              <a:t>Verbs:</a:t>
            </a:r>
            <a:r>
              <a:rPr sz="1950" b="0" i="0" u="none">
                <a:solidFill>
                  <a:srgbClr val="3B4252"/>
                </a:solidFill>
                <a:latin typeface="IBM Plex Sans"/>
                <a:ea typeface="IBM Plex Sans"/>
                <a:cs typeface="IBM Plex Sans"/>
              </a:rPr>
              <a:t> render, check every frame,</a:t>
            </a:r>
          </a:p>
        </p:txBody>
      </p:sp>
      <p:sp>
        <p:nvSpPr>
          <p:cNvPr id="23" name="packs-p-16-1">
            <a:extLst xmlns:a="http://schemas.openxmlformats.org/drawingml/2006/main">
              <a:ext uri="{FF2B5EF4-FFF2-40B4-BE49-F238E27FC236}">
                <a16:creationId xmlns:a16="http://schemas.microsoft.com/office/drawing/2014/main" id="{481EC206-04C9-46A2-9DE5-364ADA6CE3CE}"/>
              </a:ext>
            </a:extLst>
          </p:cNvPr>
          <p:cNvSpPr>
            <a:spLocks xmlns:a="http://schemas.openxmlformats.org/drawingml/2006/main" noGrp="1"/>
          </p:cNvSpPr>
          <p:nvPr/>
        </p:nvSpPr>
        <p:spPr>
          <a:xfrm xmlns:a="http://schemas.openxmlformats.org/drawingml/2006/main">
            <a:off x="12350800" y="4841081"/>
            <a:ext cx="78000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review</a:t>
            </a:r>
          </a:p>
        </p:txBody>
      </p:sp>
      <p:sp>
        <p:nvSpPr>
          <p:cNvPr id="24" name="packs-p-17-0">
            <a:extLst xmlns:a="http://schemas.openxmlformats.org/drawingml/2006/main">
              <a:ext uri="{FF2B5EF4-FFF2-40B4-BE49-F238E27FC236}">
                <a16:creationId xmlns:a16="http://schemas.microsoft.com/office/drawing/2014/main" id="{5C07FFA8-2838-4D31-B074-5ED780C1E7F1}"/>
              </a:ext>
            </a:extLst>
          </p:cNvPr>
          <p:cNvSpPr>
            <a:spLocks xmlns:a="http://schemas.openxmlformats.org/drawingml/2006/main" noGrp="1"/>
          </p:cNvSpPr>
          <p:nvPr/>
        </p:nvSpPr>
        <p:spPr>
          <a:xfrm xmlns:a="http://schemas.openxmlformats.org/drawingml/2006/main">
            <a:off x="1219200" y="5930652"/>
            <a:ext cx="1196146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Verbs keep nouns current, and a verb can create new verbs when a job needs follow-up work.</a:t>
            </a:r>
          </a:p>
        </p:txBody>
      </p:sp>
      <p:pic>
        <p:nvPicPr>
          <p:cNvPr id="25" name="">
            <a:extLst xmlns:a="http://schemas.openxmlformats.org/drawingml/2006/main">
              <a:ext uri="{FF2B5EF4-FFF2-40B4-BE49-F238E27FC236}">
                <a16:creationId xmlns:a16="http://schemas.microsoft.com/office/drawing/2014/main" id="{0CEFBB13-17BE-402C-B5BD-1621EC182A06}"/>
              </a:ext>
            </a:extLst>
          </p:cNvPr>
          <p:cNvPicPr>
            <a:picLocks xmlns:a="http://schemas.openxmlformats.org/drawingml/2006/main" noChangeAspect="1"/>
          </p:cNvPicPr>
          <p:nvPr/>
        </p:nvPicPr>
        <p:blipFill>
          <a:blip xmlns:r="http://schemas.openxmlformats.org/officeDocument/2006/relationships" xmlns:a="http://schemas.openxmlformats.org/drawingml/2006/main" r:embed="R8b349e9ffe5745eb">
            <a:extLst>
              <a:ext uri="{96DAC541-7B7A-43D3-8B79-37D633B846F1}">
                <asvg:svgBlip xmlns:asvg="http://schemas.microsoft.com/office/drawing/2016/SVG/main" r:embed="R21b63a2bcec84209"/>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26" name="packs-p-19-0">
            <a:extLst xmlns:a="http://schemas.openxmlformats.org/drawingml/2006/main">
              <a:ext uri="{FF2B5EF4-FFF2-40B4-BE49-F238E27FC236}">
                <a16:creationId xmlns:a16="http://schemas.microsoft.com/office/drawing/2014/main" id="{F6E3C918-1E80-4D43-B34F-6DE38AD3976C}"/>
              </a:ext>
            </a:extLst>
          </p:cNvPr>
          <p:cNvSpPr>
            <a:spLocks xmlns:a="http://schemas.openxmlformats.org/drawingml/2006/main" noGrp="1"/>
          </p:cNvSpPr>
          <p:nvPr/>
        </p:nvSpPr>
        <p:spPr>
          <a:xfrm xmlns:a="http://schemas.openxmlformats.org/drawingml/2006/main">
            <a:off x="1676400" y="9358313"/>
            <a:ext cx="2350889"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seed packs</a:t>
            </a:r>
          </a:p>
        </p:txBody>
      </p:sp>
    </p:spTree>
    <p:extLst>
      <p:ext uri="{BB962C8B-B14F-4D97-AF65-F5344CB8AC3E}">
        <p14:creationId xmlns:p14="http://schemas.microsoft.com/office/powerpoint/2010/main" val="1836231089"/>
      </p:ext>
    </p:extLst>
  </p:cSld>
</p:sld>
</file>

<file path=ppt/slides/slide14.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6" name="fixes-shape-0">
            <a:extLst xmlns:a="http://schemas.openxmlformats.org/drawingml/2006/main">
              <a:ext uri="{FF2B5EF4-FFF2-40B4-BE49-F238E27FC236}">
                <a16:creationId xmlns:a16="http://schemas.microsoft.com/office/drawing/2014/main" id="{32377958-47E6-4C56-8E0A-B74FE87F51ED}"/>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fixes-h2-1-0">
            <a:extLst xmlns:a="http://schemas.openxmlformats.org/drawingml/2006/main">
              <a:ext uri="{FF2B5EF4-FFF2-40B4-BE49-F238E27FC236}">
                <a16:creationId xmlns:a16="http://schemas.microsoft.com/office/drawing/2014/main" id="{5D2A1385-3A05-4B9D-9FC9-FDC7B145C951}"/>
              </a:ext>
            </a:extLst>
          </p:cNvPr>
          <p:cNvSpPr>
            <a:spLocks xmlns:a="http://schemas.openxmlformats.org/drawingml/2006/main" noGrp="1"/>
          </p:cNvSpPr>
          <p:nvPr/>
        </p:nvSpPr>
        <p:spPr>
          <a:xfrm xmlns:a="http://schemas.openxmlformats.org/drawingml/2006/main">
            <a:off x="1219200" y="1138238"/>
            <a:ext cx="9651653"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How each problem gets fixed</a:t>
            </a:r>
          </a:p>
        </p:txBody>
      </p:sp>
      <p:graphicFrame>
        <p:nvGraphicFramePr>
          <p:cNvPr id="3" name="">
            <a:extLst xmlns:a="http://schemas.openxmlformats.org/drawingml/2006/main">
              <a:ext uri="{FF2B5EF4-FFF2-40B4-BE49-F238E27FC236}">
                <a16:creationId xmlns:a16="http://schemas.microsoft.com/office/drawing/2014/main" id="{6E5B4A17-95D9-44A4-BDA8-F5AFE45823C6}"/>
              </a:ext>
            </a:extLst>
          </p:cNvPr>
          <p:cNvGraphicFramePr/>
          <p:nvPr/>
        </p:nvGraphicFramePr>
        <p:xfrm>
          <a:off xmlns:a="http://schemas.openxmlformats.org/drawingml/2006/main" x="1219200" y="2354461"/>
          <a:ext xmlns:a="http://schemas.openxmlformats.org/drawingml/2006/main" cx="15849600" cy="4497437"/>
        </p:xfrm>
        <a:graphic xmlns:a="http://schemas.openxmlformats.org/drawingml/2006/main">
          <a:graphicData uri="http://schemas.openxmlformats.org/drawingml/2006/table">
            <a:tbl>
              <a:tblPr firstRow="0" bandRow="0"/>
              <a:tblGrid>
                <a:gridCol w="4115842"/>
                <a:gridCol w="7282011"/>
                <a:gridCol w="4432697"/>
              </a:tblGrid>
              <a:tr h="641003">
                <a:tc>
                  <a:txBody>
                    <a:bodyPr wrap="square" lIns="190500" tIns="152400" rIns="190500" bIns="152400">
                      <a:noAutofit/>
                    </a:bodyPr>
                    <a:lstStyle/>
                    <a:p>
                      <a:pPr algn="l"/>
                      <a:r>
                        <a:rPr sz="1950" b="1" i="0" u="none">
                          <a:solidFill>
                            <a:srgbClr val="3B4252"/>
                          </a:solidFill>
                          <a:latin typeface="IBM Plex Sans"/>
                          <a:ea typeface="IBM Plex Sans"/>
                          <a:cs typeface="IBM Plex Sans"/>
                        </a:rPr>
                        <a:t>Problem</a:t>
                      </a:r>
                    </a:p>
                  </a:txBody>
                  <a:tcPr marL="190500" marR="190500" marT="152400" marB="152400" anchor="t">
                    <a:lnL w="9525">
                      <a:solidFill>
                        <a:srgbClr val="E4DED1"/>
                      </a:solidFill>
                    </a:lnL>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950" b="1" i="0" u="none">
                          <a:solidFill>
                            <a:srgbClr val="3B4252"/>
                          </a:solidFill>
                          <a:latin typeface="IBM Plex Sans"/>
                          <a:ea typeface="IBM Plex Sans"/>
                          <a:cs typeface="IBM Plex Sans"/>
                        </a:rPr>
                        <a:t>What fixes it</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950" b="1" i="0" u="none">
                          <a:solidFill>
                            <a:srgbClr val="3B4252"/>
                          </a:solidFill>
                          <a:latin typeface="IBM Plex Sans"/>
                          <a:ea typeface="IBM Plex Sans"/>
                          <a:cs typeface="IBM Plex Sans"/>
                        </a:rPr>
                        <a:t>Status, Oct 29</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r>
              <a:tr h="958155">
                <a:tc>
                  <a:txBody>
                    <a:bodyPr wrap="square" lIns="190500" tIns="152400" rIns="190500" bIns="152400">
                      <a:noAutofit/>
                    </a:bodyPr>
                    <a:lstStyle/>
                    <a:p>
                      <a:pPr algn="l"/>
                      <a:r>
                        <a:rPr sz="1950" b="0" i="0" u="none">
                          <a:solidFill>
                            <a:srgbClr val="3B4252"/>
                          </a:solidFill>
                          <a:latin typeface="IBM Plex Sans"/>
                          <a:ea typeface="IBM Plex Sans"/>
                          <a:cs typeface="IBM Plex Sans"/>
                        </a:rPr>
                        <a:t>Doesn’t know what’s new</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Seed packs that find tools and refresh benchmark scores daily</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Proposed packs; daily collection pending</a:t>
                      </a:r>
                    </a:p>
                  </a:txBody>
                  <a:tcPr marL="190500" marR="190500" marT="152400" marB="152400" anchor="t">
                    <a:lnR w="9525">
                      <a:solidFill>
                        <a:srgbClr val="E4DED1"/>
                      </a:solidFill>
                    </a:lnR>
                    <a:lnB w="9525">
                      <a:solidFill>
                        <a:srgbClr val="E4DED1"/>
                      </a:solidFill>
                    </a:lnB>
                    <a:solidFill>
                      <a:srgbClr val="FFFDF8"/>
                    </a:solidFill>
                  </a:tcPr>
                </a:tc>
              </a:tr>
              <a:tr h="958155">
                <a:tc>
                  <a:txBody>
                    <a:bodyPr wrap="square" lIns="190500" tIns="152400" rIns="190500" bIns="152400">
                      <a:noAutofit/>
                    </a:bodyPr>
                    <a:lstStyle/>
                    <a:p>
                      <a:pPr algn="l"/>
                      <a:r>
                        <a:rPr sz="1950" b="0" i="0" u="none">
                          <a:solidFill>
                            <a:srgbClr val="3B4252"/>
                          </a:solidFill>
                          <a:latin typeface="IBM Plex Sans"/>
                          <a:ea typeface="IBM Plex Sans"/>
                          <a:cs typeface="IBM Plex Sans"/>
                        </a:rPr>
                        <a:t>Rewrites what exists</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Verified code recipes, plus lookup of similar past work</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Tested paths; similar-work source merged; quality unproven</a:t>
                      </a:r>
                    </a:p>
                  </a:txBody>
                  <a:tcPr marL="190500" marR="190500" marT="152400" marB="152400" anchor="t">
                    <a:lnR w="9525">
                      <a:solidFill>
                        <a:srgbClr val="E4DED1"/>
                      </a:solidFill>
                    </a:lnR>
                    <a:lnB w="9525">
                      <a:solidFill>
                        <a:srgbClr val="E4DED1"/>
                      </a:solidFill>
                    </a:lnB>
                    <a:solidFill>
                      <a:srgbClr val="FFFDF8"/>
                    </a:solidFill>
                  </a:tcPr>
                </a:tc>
              </a:tr>
              <a:tr h="958155">
                <a:tc>
                  <a:txBody>
                    <a:bodyPr wrap="square" lIns="190500" tIns="152400" rIns="190500" bIns="152400">
                      <a:noAutofit/>
                    </a:bodyPr>
                    <a:lstStyle/>
                    <a:p>
                      <a:pPr algn="l"/>
                      <a:r>
                        <a:rPr sz="1950" b="0" i="0" u="none">
                          <a:solidFill>
                            <a:srgbClr val="3B4252"/>
                          </a:solidFill>
                          <a:latin typeface="IBM Plex Sans"/>
                          <a:ea typeface="IBM Plex Sans"/>
                          <a:cs typeface="IBM Plex Sans"/>
                        </a:rPr>
                        <a:t>Needs babysitting</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Tessera verbs with leases, receipts and task graphs; workers add follow-up verbs</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Tested paths: 10/10 agents, 100/100 clients</a:t>
                      </a:r>
                    </a:p>
                  </a:txBody>
                  <a:tcPr marL="190500" marR="190500" marT="152400" marB="152400" anchor="t">
                    <a:lnR w="9525">
                      <a:solidFill>
                        <a:srgbClr val="E4DED1"/>
                      </a:solidFill>
                    </a:lnR>
                    <a:lnB w="9525">
                      <a:solidFill>
                        <a:srgbClr val="E4DED1"/>
                      </a:solidFill>
                    </a:lnB>
                    <a:solidFill>
                      <a:srgbClr val="FFFDF8"/>
                    </a:solidFill>
                  </a:tcPr>
                </a:tc>
              </a:tr>
              <a:tr h="962918">
                <a:tc>
                  <a:txBody>
                    <a:bodyPr wrap="square" lIns="190500" tIns="152400" rIns="190500" bIns="152400">
                      <a:noAutofit/>
                    </a:bodyPr>
                    <a:lstStyle/>
                    <a:p>
                      <a:pPr algn="l"/>
                      <a:r>
                        <a:rPr sz="1950" b="0" i="0" u="none">
                          <a:solidFill>
                            <a:srgbClr val="3B4252"/>
                          </a:solidFill>
                          <a:latin typeface="IBM Plex Sans"/>
                          <a:ea typeface="IBM Plex Sans"/>
                          <a:cs typeface="IBM Plex Sans"/>
                        </a:rPr>
                        <a:t>Across all three: training doesn’t fix it</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Learning after launch: memory, routing weights, tuned Meta models</a:t>
                      </a:r>
                    </a:p>
                  </a:txBody>
                  <a:tcPr marL="190500" marR="190500" marT="152400" marB="152400" anchor="t">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In progress: learner source merged; training runs lack quality proof</a:t>
                      </a:r>
                    </a:p>
                  </a:txBody>
                  <a:tcPr marL="190500" marR="190500" marT="152400" marB="152400" anchor="t">
                    <a:lnR w="9525">
                      <a:solidFill>
                        <a:srgbClr val="E4DED1"/>
                      </a:solidFill>
                    </a:lnR>
                    <a:lnB w="9525">
                      <a:solidFill>
                        <a:srgbClr val="E4DED1"/>
                      </a:solidFill>
                    </a:lnB>
                    <a:solidFill>
                      <a:srgbClr val="FFFDF8"/>
                    </a:solidFill>
                  </a:tcPr>
                </a:tc>
              </a:tr>
            </a:tbl>
          </a:graphicData>
        </a:graphic>
      </p:graphicFrame>
      <p:pic>
        <p:nvPicPr>
          <p:cNvPr id="4" name="">
            <a:extLst xmlns:a="http://schemas.openxmlformats.org/drawingml/2006/main">
              <a:ext uri="{FF2B5EF4-FFF2-40B4-BE49-F238E27FC236}">
                <a16:creationId xmlns:a16="http://schemas.microsoft.com/office/drawing/2014/main" id="{8C186DE5-03A3-475A-A5B8-958BDFC9756A}"/>
              </a:ext>
            </a:extLst>
          </p:cNvPr>
          <p:cNvPicPr>
            <a:picLocks xmlns:a="http://schemas.openxmlformats.org/drawingml/2006/main" noChangeAspect="1"/>
          </p:cNvPicPr>
          <p:nvPr/>
        </p:nvPicPr>
        <p:blipFill>
          <a:blip xmlns:r="http://schemas.openxmlformats.org/officeDocument/2006/relationships" xmlns:a="http://schemas.openxmlformats.org/drawingml/2006/main" r:embed="R933c0480a9e44fd0">
            <a:extLst>
              <a:ext uri="{96DAC541-7B7A-43D3-8B79-37D633B846F1}">
                <asvg:svgBlip xmlns:asvg="http://schemas.microsoft.com/office/drawing/2016/SVG/main" r:embed="R10e095b6de6d4795"/>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5" name="fixes-p-4-0">
            <a:extLst xmlns:a="http://schemas.openxmlformats.org/drawingml/2006/main">
              <a:ext uri="{FF2B5EF4-FFF2-40B4-BE49-F238E27FC236}">
                <a16:creationId xmlns:a16="http://schemas.microsoft.com/office/drawing/2014/main" id="{71B8DA20-0626-4F61-96E1-0251160060BB}"/>
              </a:ext>
            </a:extLst>
          </p:cNvPr>
          <p:cNvSpPr>
            <a:spLocks xmlns:a="http://schemas.openxmlformats.org/drawingml/2006/main" noGrp="1"/>
          </p:cNvSpPr>
          <p:nvPr/>
        </p:nvSpPr>
        <p:spPr>
          <a:xfrm xmlns:a="http://schemas.openxmlformats.org/drawingml/2006/main">
            <a:off x="1676400" y="9358313"/>
            <a:ext cx="3282553"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problem by problem</a:t>
            </a:r>
          </a:p>
        </p:txBody>
      </p:sp>
    </p:spTree>
    <p:extLst>
      <p:ext uri="{BB962C8B-B14F-4D97-AF65-F5344CB8AC3E}">
        <p14:creationId xmlns:p14="http://schemas.microsoft.com/office/powerpoint/2010/main" val="632262798"/>
      </p:ext>
    </p:extLst>
  </p:cSld>
</p:sld>
</file>

<file path=ppt/slides/slide15.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21" name="shamash-shape-0">
            <a:extLst xmlns:a="http://schemas.openxmlformats.org/drawingml/2006/main">
              <a:ext uri="{FF2B5EF4-FFF2-40B4-BE49-F238E27FC236}">
                <a16:creationId xmlns:a16="http://schemas.microsoft.com/office/drawing/2014/main" id="{FB0EBB3D-1AAB-4843-AF67-2C30042563DD}"/>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shamash-h2-1-0">
            <a:extLst xmlns:a="http://schemas.openxmlformats.org/drawingml/2006/main">
              <a:ext uri="{FF2B5EF4-FFF2-40B4-BE49-F238E27FC236}">
                <a16:creationId xmlns:a16="http://schemas.microsoft.com/office/drawing/2014/main" id="{F8ED69E4-A6B5-41E6-A0AC-79876DD2272A}"/>
              </a:ext>
            </a:extLst>
          </p:cNvPr>
          <p:cNvSpPr>
            <a:spLocks xmlns:a="http://schemas.openxmlformats.org/drawingml/2006/main" noGrp="1"/>
          </p:cNvSpPr>
          <p:nvPr/>
        </p:nvSpPr>
        <p:spPr>
          <a:xfrm xmlns:a="http://schemas.openxmlformats.org/drawingml/2006/main">
            <a:off x="1219200" y="1138238"/>
            <a:ext cx="1253743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Evaluation in a hard domain: Shamash</a:t>
            </a:r>
          </a:p>
        </p:txBody>
      </p:sp>
      <p:sp>
        <p:nvSpPr>
          <p:cNvPr id="3" name="shamash-p-2-0">
            <a:extLst xmlns:a="http://schemas.openxmlformats.org/drawingml/2006/main">
              <a:ext uri="{FF2B5EF4-FFF2-40B4-BE49-F238E27FC236}">
                <a16:creationId xmlns:a16="http://schemas.microsoft.com/office/drawing/2014/main" id="{DC1F71FD-558A-4BE0-BF40-50DBC51A36D0}"/>
              </a:ext>
            </a:extLst>
          </p:cNvPr>
          <p:cNvSpPr>
            <a:spLocks xmlns:a="http://schemas.openxmlformats.org/drawingml/2006/main" noGrp="1"/>
          </p:cNvSpPr>
          <p:nvPr/>
        </p:nvSpPr>
        <p:spPr>
          <a:xfrm xmlns:a="http://schemas.openxmlformats.org/drawingml/2006/main">
            <a:off x="1219200" y="2425898"/>
            <a:ext cx="787152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Shamash evaluates possible exploitation across synthetic job</a:t>
            </a:r>
          </a:p>
        </p:txBody>
      </p:sp>
      <p:sp>
        <p:nvSpPr>
          <p:cNvPr id="4" name="shamash-p-2-1">
            <a:extLst xmlns:a="http://schemas.openxmlformats.org/drawingml/2006/main">
              <a:ext uri="{FF2B5EF4-FFF2-40B4-BE49-F238E27FC236}">
                <a16:creationId xmlns:a16="http://schemas.microsoft.com/office/drawing/2014/main" id="{38522D6A-95CE-4280-8189-F45DD87B1B7C}"/>
              </a:ext>
            </a:extLst>
          </p:cNvPr>
          <p:cNvSpPr>
            <a:spLocks xmlns:a="http://schemas.openxmlformats.org/drawingml/2006/main" noGrp="1"/>
          </p:cNvSpPr>
          <p:nvPr/>
        </p:nvSpPr>
        <p:spPr>
          <a:xfrm xmlns:a="http://schemas.openxmlformats.org/drawingml/2006/main">
            <a:off x="1219200" y="2825948"/>
            <a:ext cx="4133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0" i="0" u="none">
                <a:solidFill>
                  <a:srgbClr val="3B4252"/>
                </a:solidFill>
                <a:latin typeface="IBM Plex Sans"/>
                <a:ea typeface="IBM Plex Sans"/>
                <a:cs typeface="IBM Plex Sans"/>
              </a:rPr>
              <a:t>posts, messages and payments.</a:t>
            </a:r>
          </a:p>
        </p:txBody>
      </p:sp>
      <p:sp>
        <p:nvSpPr>
          <p:cNvPr id="5" name="shamash-li-3-0">
            <a:extLst xmlns:a="http://schemas.openxmlformats.org/drawingml/2006/main">
              <a:ext uri="{FF2B5EF4-FFF2-40B4-BE49-F238E27FC236}">
                <a16:creationId xmlns:a16="http://schemas.microsoft.com/office/drawing/2014/main" id="{22EE7614-754D-495F-8976-7E6817179355}"/>
              </a:ext>
            </a:extLst>
          </p:cNvPr>
          <p:cNvSpPr>
            <a:spLocks xmlns:a="http://schemas.openxmlformats.org/drawingml/2006/main" noGrp="1"/>
          </p:cNvSpPr>
          <p:nvPr/>
        </p:nvSpPr>
        <p:spPr>
          <a:xfrm xmlns:a="http://schemas.openxmlformats.org/drawingml/2006/main">
            <a:off x="1562100" y="3416498"/>
            <a:ext cx="6786711"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Recomputes the money: fees, rates, who really gets paid</a:t>
            </a:r>
          </a:p>
        </p:txBody>
      </p:sp>
      <p:sp>
        <p:nvSpPr>
          <p:cNvPr id="6" name="">
            <a:extLst xmlns:a="http://schemas.openxmlformats.org/drawingml/2006/main">
              <a:ext uri="{FF2B5EF4-FFF2-40B4-BE49-F238E27FC236}">
                <a16:creationId xmlns:a16="http://schemas.microsoft.com/office/drawing/2014/main" id="{723557EA-5618-449E-8CD7-39EA3E0F9607}"/>
              </a:ext>
            </a:extLst>
          </p:cNvPr>
          <p:cNvSpPr>
            <a:spLocks xmlns:a="http://schemas.openxmlformats.org/drawingml/2006/main" noGrp="1"/>
          </p:cNvSpPr>
          <p:nvPr/>
        </p:nvSpPr>
        <p:spPr>
          <a:xfrm xmlns:a="http://schemas.openxmlformats.org/drawingml/2006/main">
            <a:off x="1238250" y="3416498"/>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7" name="shamash-li-4-0">
            <a:extLst xmlns:a="http://schemas.openxmlformats.org/drawingml/2006/main">
              <a:ext uri="{FF2B5EF4-FFF2-40B4-BE49-F238E27FC236}">
                <a16:creationId xmlns:a16="http://schemas.microsoft.com/office/drawing/2014/main" id="{CEC664FA-F1F2-4E0C-B9B4-12515A73ADBB}"/>
              </a:ext>
            </a:extLst>
          </p:cNvPr>
          <p:cNvSpPr>
            <a:spLocks xmlns:a="http://schemas.openxmlformats.org/drawingml/2006/main" noGrp="1"/>
          </p:cNvSpPr>
          <p:nvPr/>
        </p:nvSpPr>
        <p:spPr>
          <a:xfrm xmlns:a="http://schemas.openxmlformats.org/drawingml/2006/main">
            <a:off x="1562100" y="3917454"/>
            <a:ext cx="6224439"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Checks terms against supplied dated legal evidence</a:t>
            </a:r>
          </a:p>
        </p:txBody>
      </p:sp>
      <p:sp>
        <p:nvSpPr>
          <p:cNvPr id="8" name="">
            <a:extLst xmlns:a="http://schemas.openxmlformats.org/drawingml/2006/main">
              <a:ext uri="{FF2B5EF4-FFF2-40B4-BE49-F238E27FC236}">
                <a16:creationId xmlns:a16="http://schemas.microsoft.com/office/drawing/2014/main" id="{568A7C22-3DF5-4B05-B182-6D79AED75777}"/>
              </a:ext>
            </a:extLst>
          </p:cNvPr>
          <p:cNvSpPr>
            <a:spLocks xmlns:a="http://schemas.openxmlformats.org/drawingml/2006/main" noGrp="1"/>
          </p:cNvSpPr>
          <p:nvPr/>
        </p:nvSpPr>
        <p:spPr>
          <a:xfrm xmlns:a="http://schemas.openxmlformats.org/drawingml/2006/main">
            <a:off x="1238250" y="3917454"/>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9" name="shamash-li-5-0">
            <a:extLst xmlns:a="http://schemas.openxmlformats.org/drawingml/2006/main">
              <a:ext uri="{FF2B5EF4-FFF2-40B4-BE49-F238E27FC236}">
                <a16:creationId xmlns:a16="http://schemas.microsoft.com/office/drawing/2014/main" id="{AA0CB325-F8F8-44F9-A10B-B601EFEC8D8A}"/>
              </a:ext>
            </a:extLst>
          </p:cNvPr>
          <p:cNvSpPr>
            <a:spLocks xmlns:a="http://schemas.openxmlformats.org/drawingml/2006/main" noGrp="1"/>
          </p:cNvSpPr>
          <p:nvPr/>
        </p:nvSpPr>
        <p:spPr>
          <a:xfrm xmlns:a="http://schemas.openxmlformats.org/drawingml/2006/main">
            <a:off x="1562100" y="4418409"/>
            <a:ext cx="572259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Tests benign explanations and flags uncertainty</a:t>
            </a:r>
          </a:p>
        </p:txBody>
      </p:sp>
      <p:sp>
        <p:nvSpPr>
          <p:cNvPr id="10" name="">
            <a:extLst xmlns:a="http://schemas.openxmlformats.org/drawingml/2006/main">
              <a:ext uri="{FF2B5EF4-FFF2-40B4-BE49-F238E27FC236}">
                <a16:creationId xmlns:a16="http://schemas.microsoft.com/office/drawing/2014/main" id="{94B08589-3802-4AD5-802C-FA79FB7BF5DF}"/>
              </a:ext>
            </a:extLst>
          </p:cNvPr>
          <p:cNvSpPr>
            <a:spLocks xmlns:a="http://schemas.openxmlformats.org/drawingml/2006/main" noGrp="1"/>
          </p:cNvSpPr>
          <p:nvPr/>
        </p:nvSpPr>
        <p:spPr>
          <a:xfrm xmlns:a="http://schemas.openxmlformats.org/drawingml/2006/main">
            <a:off x="1238250" y="4418409"/>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11" name="shamash-li-6-0">
            <a:extLst xmlns:a="http://schemas.openxmlformats.org/drawingml/2006/main">
              <a:ext uri="{FF2B5EF4-FFF2-40B4-BE49-F238E27FC236}">
                <a16:creationId xmlns:a16="http://schemas.microsoft.com/office/drawing/2014/main" id="{739099C7-6A52-4B07-BC46-970801276833}"/>
              </a:ext>
            </a:extLst>
          </p:cNvPr>
          <p:cNvSpPr>
            <a:spLocks xmlns:a="http://schemas.openxmlformats.org/drawingml/2006/main" noGrp="1"/>
          </p:cNvSpPr>
          <p:nvPr/>
        </p:nvSpPr>
        <p:spPr>
          <a:xfrm xmlns:a="http://schemas.openxmlformats.org/drawingml/2006/main">
            <a:off x="1562100" y="4919365"/>
            <a:ext cx="5662613"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0" i="0" u="none">
                <a:solidFill>
                  <a:srgbClr val="3B4252"/>
                </a:solidFill>
                <a:latin typeface="IBM Plex Sans"/>
                <a:ea typeface="IBM Plex Sans"/>
                <a:cs typeface="IBM Plex Sans"/>
              </a:rPr>
              <a:t>Requires human review for serious conclusions</a:t>
            </a:r>
          </a:p>
        </p:txBody>
      </p:sp>
      <p:sp>
        <p:nvSpPr>
          <p:cNvPr id="12" name="">
            <a:extLst xmlns:a="http://schemas.openxmlformats.org/drawingml/2006/main">
              <a:ext uri="{FF2B5EF4-FFF2-40B4-BE49-F238E27FC236}">
                <a16:creationId xmlns:a16="http://schemas.microsoft.com/office/drawing/2014/main" id="{A92102A0-CE14-4B30-A416-8A6BC1E4A6A9}"/>
              </a:ext>
            </a:extLst>
          </p:cNvPr>
          <p:cNvSpPr>
            <a:spLocks xmlns:a="http://schemas.openxmlformats.org/drawingml/2006/main" noGrp="1"/>
          </p:cNvSpPr>
          <p:nvPr/>
        </p:nvSpPr>
        <p:spPr>
          <a:xfrm xmlns:a="http://schemas.openxmlformats.org/drawingml/2006/main">
            <a:off x="1238250" y="4919365"/>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100" b="0" i="0" u="none">
                <a:solidFill>
                  <a:srgbClr val="3B4252"/>
                </a:solidFill>
                <a:latin typeface="IBM Plex Sans"/>
                <a:ea typeface="IBM Plex Sans"/>
                <a:cs typeface="IBM Plex Sans"/>
              </a:defRPr>
            </a:defPPr>
            <a:lvl1pPr algn="l">
              <a:defRPr sz="2100" b="0" i="0" u="none">
                <a:solidFill>
                  <a:srgbClr val="3B4252"/>
                </a:solidFill>
                <a:latin typeface="IBM Plex Sans"/>
                <a:ea typeface="IBM Plex Sans"/>
                <a:cs typeface="IBM Plex Sans"/>
              </a:defRPr>
            </a:lvl1pPr>
            <a:lvl2pPr algn="l">
              <a:defRPr sz="2100" b="0" i="0" u="none">
                <a:solidFill>
                  <a:srgbClr val="3B4252"/>
                </a:solidFill>
                <a:latin typeface="IBM Plex Sans"/>
                <a:ea typeface="IBM Plex Sans"/>
                <a:cs typeface="IBM Plex Sans"/>
              </a:defRPr>
            </a:lvl2pPr>
            <a:lvl3pPr algn="l">
              <a:defRPr sz="2100" b="0" i="0" u="none">
                <a:solidFill>
                  <a:srgbClr val="3B4252"/>
                </a:solidFill>
                <a:latin typeface="IBM Plex Sans"/>
                <a:ea typeface="IBM Plex Sans"/>
                <a:cs typeface="IBM Plex Sans"/>
              </a:defRPr>
            </a:lvl3pPr>
            <a:lvl4pPr algn="l">
              <a:defRPr sz="2100" b="0" i="0" u="none">
                <a:solidFill>
                  <a:srgbClr val="3B4252"/>
                </a:solidFill>
                <a:latin typeface="IBM Plex Sans"/>
                <a:ea typeface="IBM Plex Sans"/>
                <a:cs typeface="IBM Plex Sans"/>
              </a:defRPr>
            </a:lvl4pPr>
            <a:lvl5pPr algn="l">
              <a:defRPr sz="2100" b="0" i="0" u="none">
                <a:solidFill>
                  <a:srgbClr val="3B4252"/>
                </a:solidFill>
                <a:latin typeface="IBM Plex Sans"/>
                <a:ea typeface="IBM Plex Sans"/>
                <a:cs typeface="IBM Plex Sans"/>
              </a:defRPr>
            </a:lvl5pPr>
            <a:lvl6pPr algn="l">
              <a:defRPr sz="2100" b="0" i="0" u="none">
                <a:solidFill>
                  <a:srgbClr val="3B4252"/>
                </a:solidFill>
                <a:latin typeface="IBM Plex Sans"/>
                <a:ea typeface="IBM Plex Sans"/>
                <a:cs typeface="IBM Plex Sans"/>
              </a:defRPr>
            </a:lvl6pPr>
            <a:lvl7pPr algn="l">
              <a:defRPr sz="2100" b="0" i="0" u="none">
                <a:solidFill>
                  <a:srgbClr val="3B4252"/>
                </a:solidFill>
                <a:latin typeface="IBM Plex Sans"/>
                <a:ea typeface="IBM Plex Sans"/>
                <a:cs typeface="IBM Plex Sans"/>
              </a:defRPr>
            </a:lvl7pPr>
            <a:lvl8pPr algn="l">
              <a:defRPr sz="2100" b="0" i="0" u="none">
                <a:solidFill>
                  <a:srgbClr val="3B4252"/>
                </a:solidFill>
                <a:latin typeface="IBM Plex Sans"/>
                <a:ea typeface="IBM Plex Sans"/>
                <a:cs typeface="IBM Plex Sans"/>
              </a:defRPr>
            </a:lvl8pPr>
            <a:lvl9pPr algn="l">
              <a:defRPr sz="2100" b="0" i="0" u="none">
                <a:solidFill>
                  <a:srgbClr val="3B4252"/>
                </a:solidFill>
                <a:latin typeface="IBM Plex Sans"/>
                <a:ea typeface="IBM Plex Sans"/>
                <a:cs typeface="IBM Plex Sans"/>
              </a:defRPr>
            </a:lvl9pPr>
          </a:lstStyle>
          <a:p xmlns:a="http://schemas.openxmlformats.org/drawingml/2006/main">
            <a:pPr algn="l">
              <a:defRPr sz="2100" b="0" i="0" u="none">
                <a:solidFill>
                  <a:srgbClr val="3B4252"/>
                </a:solidFill>
                <a:latin typeface="IBM Plex Sans"/>
                <a:ea typeface="IBM Plex Sans"/>
                <a:cs typeface="IBM Plex Sans"/>
              </a:defRPr>
            </a:pPr>
            <a:r>
              <a:rPr sz="2100" b="0" i="0" u="none">
                <a:solidFill>
                  <a:srgbClr val="3B4252"/>
                </a:solidFill>
                <a:latin typeface="IBM Plex Sans"/>
                <a:ea typeface="IBM Plex Sans"/>
                <a:cs typeface="IBM Plex Sans"/>
              </a:rPr>
              <a:t>•</a:t>
            </a:r>
          </a:p>
        </p:txBody>
      </p:sp>
      <p:sp>
        <p:nvSpPr>
          <p:cNvPr id="13" name="shamash-shape-7">
            <a:extLst xmlns:a="http://schemas.openxmlformats.org/drawingml/2006/main">
              <a:ext uri="{FF2B5EF4-FFF2-40B4-BE49-F238E27FC236}">
                <a16:creationId xmlns:a16="http://schemas.microsoft.com/office/drawing/2014/main" id="{232316E4-91F8-474B-8DC6-DCB0A612813A}"/>
              </a:ext>
            </a:extLst>
          </p:cNvPr>
          <p:cNvSpPr>
            <a:spLocks xmlns:a="http://schemas.openxmlformats.org/drawingml/2006/main" noGrp="1"/>
          </p:cNvSpPr>
          <p:nvPr/>
        </p:nvSpPr>
        <p:spPr>
          <a:xfrm xmlns:a="http://schemas.openxmlformats.org/drawingml/2006/main">
            <a:off x="10210800" y="2430661"/>
            <a:ext cx="6858000" cy="5705029"/>
          </a:xfrm>
          <a:prstGeom xmlns:a="http://schemas.openxmlformats.org/drawingml/2006/main" prst="roundRect">
            <a:avLst>
              <a:gd name="adj" fmla="val 3339"/>
            </a:avLst>
          </a:prstGeom>
          <a:solidFill xmlns:a="http://schemas.openxmlformats.org/drawingml/2006/main">
            <a:srgbClr val="FFFDF8"/>
          </a:solidFill>
          <a:ln xmlns:a="http://schemas.openxmlformats.org/drawingml/2006/main" w="19050">
            <a:solidFill>
              <a:srgbClr val="E4DED1"/>
            </a:solidFill>
          </a:ln>
        </p:spPr>
      </p:sp>
      <p:sp>
        <p:nvSpPr>
          <p:cNvPr id="14" name="shamash-h3-8-0">
            <a:extLst xmlns:a="http://schemas.openxmlformats.org/drawingml/2006/main">
              <a:ext uri="{FF2B5EF4-FFF2-40B4-BE49-F238E27FC236}">
                <a16:creationId xmlns:a16="http://schemas.microsoft.com/office/drawing/2014/main" id="{A646D99E-4AA6-4ECE-B853-BBF0837E46B5}"/>
              </a:ext>
            </a:extLst>
          </p:cNvPr>
          <p:cNvSpPr>
            <a:spLocks xmlns:a="http://schemas.openxmlformats.org/drawingml/2006/main" noGrp="1"/>
          </p:cNvSpPr>
          <p:nvPr/>
        </p:nvSpPr>
        <p:spPr>
          <a:xfrm xmlns:a="http://schemas.openxmlformats.org/drawingml/2006/main">
            <a:off x="10572750" y="2749748"/>
            <a:ext cx="562734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Scoreboard: frozen synthetic set,</a:t>
            </a:r>
          </a:p>
        </p:txBody>
      </p:sp>
      <p:sp>
        <p:nvSpPr>
          <p:cNvPr id="15" name="shamash-h3-8-1">
            <a:extLst xmlns:a="http://schemas.openxmlformats.org/drawingml/2006/main">
              <a:ext uri="{FF2B5EF4-FFF2-40B4-BE49-F238E27FC236}">
                <a16:creationId xmlns:a16="http://schemas.microsoft.com/office/drawing/2014/main" id="{F8A856D5-63EB-4B2F-9315-AEA588598276}"/>
              </a:ext>
            </a:extLst>
          </p:cNvPr>
          <p:cNvSpPr>
            <a:spLocks xmlns:a="http://schemas.openxmlformats.org/drawingml/2006/main" noGrp="1"/>
          </p:cNvSpPr>
          <p:nvPr/>
        </p:nvSpPr>
        <p:spPr>
          <a:xfrm xmlns:a="http://schemas.openxmlformats.org/drawingml/2006/main">
            <a:off x="10572750" y="3143994"/>
            <a:ext cx="2615952"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scored by code</a:t>
            </a:r>
          </a:p>
        </p:txBody>
      </p:sp>
      <p:graphicFrame>
        <p:nvGraphicFramePr>
          <p:cNvPr id="16" name="">
            <a:extLst xmlns:a="http://schemas.openxmlformats.org/drawingml/2006/main">
              <a:ext uri="{FF2B5EF4-FFF2-40B4-BE49-F238E27FC236}">
                <a16:creationId xmlns:a16="http://schemas.microsoft.com/office/drawing/2014/main" id="{86D38EF8-5576-46CC-9A42-C8C7043E7C60}"/>
              </a:ext>
            </a:extLst>
          </p:cNvPr>
          <p:cNvGraphicFramePr/>
          <p:nvPr/>
        </p:nvGraphicFramePr>
        <p:xfrm>
          <a:off xmlns:a="http://schemas.openxmlformats.org/drawingml/2006/main" x="10572750" y="3771602"/>
          <a:ext xmlns:a="http://schemas.openxmlformats.org/drawingml/2006/main" cx="6134100" cy="3171676"/>
        </p:xfrm>
        <a:graphic xmlns:a="http://schemas.openxmlformats.org/drawingml/2006/main">
          <a:graphicData uri="http://schemas.openxmlformats.org/drawingml/2006/table">
            <a:tbl>
              <a:tblPr firstRow="0" bandRow="0"/>
              <a:tblGrid>
                <a:gridCol w="3434953"/>
                <a:gridCol w="2699147"/>
              </a:tblGrid>
              <a:tr h="631478">
                <a:tc>
                  <a:txBody>
                    <a:bodyPr wrap="square" lIns="190500" tIns="152400" rIns="190500" bIns="152400">
                      <a:noAutofit/>
                    </a:bodyPr>
                    <a:lstStyle/>
                    <a:p>
                      <a:pPr algn="l"/>
                      <a:r>
                        <a:rPr sz="1950" b="1" i="0" u="none">
                          <a:solidFill>
                            <a:srgbClr val="3B4252"/>
                          </a:solidFill>
                          <a:latin typeface="IBM Plex Sans"/>
                          <a:ea typeface="IBM Plex Sans"/>
                          <a:cs typeface="IBM Plex Sans"/>
                        </a:rPr>
                        <a:t>Arm</a:t>
                      </a:r>
                    </a:p>
                  </a:txBody>
                  <a:tcPr marL="190500" marR="190500" marT="152400" marB="152400" anchor="t">
                    <a:lnL w="9525">
                      <a:solidFill>
                        <a:srgbClr val="E4DED1"/>
                      </a:solidFill>
                    </a:lnL>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950" b="1" i="0" u="none">
                          <a:solidFill>
                            <a:srgbClr val="3B4252"/>
                          </a:solidFill>
                          <a:latin typeface="IBM Plex Sans"/>
                          <a:ea typeface="IBM Plex Sans"/>
                          <a:cs typeface="IBM Plex Sans"/>
                        </a:rPr>
                        <a:t>Net discrimination</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A0 · Spark alone</a:t>
                      </a:r>
                    </a:p>
                  </a:txBody>
                  <a:tcPr marL="190500" marR="190500" marT="152400" marB="152400" anchor="t">
                    <a:lnL w="9525">
                      <a:solidFill>
                        <a:srgbClr val="E4DED1"/>
                      </a:solidFill>
                    </a:lnL>
                    <a:lnR w="9525">
                      <a:solidFill>
                        <a:srgbClr val="E4DED1"/>
                      </a:solidFill>
                    </a:lnR>
                    <a:lnB w="9525">
                      <a:solidFill>
                        <a:srgbClr val="E4DED1"/>
                      </a:solidFill>
                    </a:lnB>
                    <a:no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[pending]</a:t>
                      </a:r>
                    </a:p>
                  </a:txBody>
                  <a:tcPr marL="190500" marR="190500" marT="152400" marB="152400" anchor="t">
                    <a:lnR w="9525">
                      <a:solidFill>
                        <a:srgbClr val="E4DED1"/>
                      </a:solidFill>
                    </a:lnR>
                    <a:lnB w="9525">
                      <a:solidFill>
                        <a:srgbClr val="E4DED1"/>
                      </a:solidFill>
                    </a:lnB>
                    <a:no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A5 · Full Shamash</a:t>
                      </a:r>
                    </a:p>
                  </a:txBody>
                  <a:tcPr marL="190500" marR="190500" marT="152400" marB="152400" anchor="t">
                    <a:lnL w="9525">
                      <a:solidFill>
                        <a:srgbClr val="E4DED1"/>
                      </a:solidFill>
                    </a:lnL>
                    <a:lnR w="9525">
                      <a:solidFill>
                        <a:srgbClr val="E4DED1"/>
                      </a:solidFill>
                    </a:lnR>
                    <a:lnB w="9525">
                      <a:solidFill>
                        <a:srgbClr val="E4DED1"/>
                      </a:solidFill>
                    </a:lnB>
                    <a:no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[pending]</a:t>
                      </a:r>
                    </a:p>
                  </a:txBody>
                  <a:tcPr marL="190500" marR="190500" marT="152400" marB="152400" anchor="t">
                    <a:lnR w="9525">
                      <a:solidFill>
                        <a:srgbClr val="E4DED1"/>
                      </a:solidFill>
                    </a:lnR>
                    <a:lnB w="9525">
                      <a:solidFill>
                        <a:srgbClr val="E4DED1"/>
                      </a:solidFill>
                    </a:lnB>
                    <a:no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A6 · Shamash + Wonder</a:t>
                      </a:r>
                    </a:p>
                  </a:txBody>
                  <a:tcPr marL="190500" marR="190500" marT="152400" marB="152400" anchor="t">
                    <a:lnL w="9525">
                      <a:solidFill>
                        <a:srgbClr val="E4DED1"/>
                      </a:solidFill>
                    </a:lnL>
                    <a:lnR w="9525">
                      <a:solidFill>
                        <a:srgbClr val="E4DED1"/>
                      </a:solidFill>
                    </a:lnR>
                    <a:lnB w="9525">
                      <a:solidFill>
                        <a:srgbClr val="E4DED1"/>
                      </a:solidFill>
                    </a:lnB>
                    <a:no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[pending]</a:t>
                      </a:r>
                    </a:p>
                  </a:txBody>
                  <a:tcPr marL="190500" marR="190500" marT="152400" marB="152400" anchor="t">
                    <a:lnR w="9525">
                      <a:solidFill>
                        <a:srgbClr val="E4DED1"/>
                      </a:solidFill>
                    </a:lnR>
                    <a:lnB w="9525">
                      <a:solidFill>
                        <a:srgbClr val="E4DED1"/>
                      </a:solidFill>
                    </a:lnB>
                    <a:noFill/>
                  </a:tcPr>
                </a:tc>
              </a:tr>
              <a:tr h="631478">
                <a:tc>
                  <a:txBody>
                    <a:bodyPr wrap="square" lIns="190500" tIns="152400" rIns="190500" bIns="152400">
                      <a:noAutofit/>
                    </a:bodyPr>
                    <a:lstStyle/>
                    <a:p>
                      <a:pPr algn="l"/>
                      <a:r>
                        <a:rPr sz="1950" b="0" i="0" u="none">
                          <a:solidFill>
                            <a:srgbClr val="3B4252"/>
                          </a:solidFill>
                          <a:latin typeface="IBM Plex Sans"/>
                          <a:ea typeface="IBM Plex Sans"/>
                          <a:cs typeface="IBM Plex Sans"/>
                        </a:rPr>
                        <a:t>A7 · Tuned open model</a:t>
                      </a:r>
                    </a:p>
                  </a:txBody>
                  <a:tcPr marL="190500" marR="190500" marT="152400" marB="152400" anchor="t">
                    <a:lnL w="9525">
                      <a:solidFill>
                        <a:srgbClr val="E4DED1"/>
                      </a:solidFill>
                    </a:lnL>
                    <a:lnR w="9525">
                      <a:solidFill>
                        <a:srgbClr val="E4DED1"/>
                      </a:solidFill>
                    </a:lnR>
                    <a:lnB w="9525">
                      <a:solidFill>
                        <a:srgbClr val="E4DED1"/>
                      </a:solidFill>
                    </a:lnB>
                    <a:no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[pending]</a:t>
                      </a:r>
                    </a:p>
                  </a:txBody>
                  <a:tcPr marL="190500" marR="190500" marT="152400" marB="152400" anchor="t">
                    <a:lnR w="9525">
                      <a:solidFill>
                        <a:srgbClr val="E4DED1"/>
                      </a:solidFill>
                    </a:lnR>
                    <a:lnB w="9525">
                      <a:solidFill>
                        <a:srgbClr val="E4DED1"/>
                      </a:solidFill>
                    </a:lnB>
                    <a:noFill/>
                  </a:tcPr>
                </a:tc>
              </a:tr>
            </a:tbl>
          </a:graphicData>
        </a:graphic>
      </p:graphicFrame>
      <p:sp>
        <p:nvSpPr>
          <p:cNvPr id="17" name="shamash-p-10-0">
            <a:extLst xmlns:a="http://schemas.openxmlformats.org/drawingml/2006/main">
              <a:ext uri="{FF2B5EF4-FFF2-40B4-BE49-F238E27FC236}">
                <a16:creationId xmlns:a16="http://schemas.microsoft.com/office/drawing/2014/main" id="{E9EEF522-9934-42C3-B1A0-FC4CDD671062}"/>
              </a:ext>
            </a:extLst>
          </p:cNvPr>
          <p:cNvSpPr>
            <a:spLocks xmlns:a="http://schemas.openxmlformats.org/drawingml/2006/main" noGrp="1"/>
          </p:cNvSpPr>
          <p:nvPr/>
        </p:nvSpPr>
        <p:spPr>
          <a:xfrm xmlns:a="http://schemas.openxmlformats.org/drawingml/2006/main">
            <a:off x="10572750" y="7119491"/>
            <a:ext cx="5315248"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Frozen synthetic evaluation. Scores remain pending</a:t>
            </a:r>
          </a:p>
        </p:txBody>
      </p:sp>
      <p:sp>
        <p:nvSpPr>
          <p:cNvPr id="18" name="shamash-p-10-1">
            <a:extLst xmlns:a="http://schemas.openxmlformats.org/drawingml/2006/main">
              <a:ext uri="{FF2B5EF4-FFF2-40B4-BE49-F238E27FC236}">
                <a16:creationId xmlns:a16="http://schemas.microsoft.com/office/drawing/2014/main" id="{B28C828F-884C-499E-9AE8-8DBDBC7A34D4}"/>
              </a:ext>
            </a:extLst>
          </p:cNvPr>
          <p:cNvSpPr>
            <a:spLocks xmlns:a="http://schemas.openxmlformats.org/drawingml/2006/main" noGrp="1"/>
          </p:cNvSpPr>
          <p:nvPr/>
        </p:nvSpPr>
        <p:spPr>
          <a:xfrm xmlns:a="http://schemas.openxmlformats.org/drawingml/2006/main">
            <a:off x="10572750" y="7439471"/>
            <a:ext cx="213419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independent review.</a:t>
            </a:r>
          </a:p>
        </p:txBody>
      </p:sp>
      <p:pic>
        <p:nvPicPr>
          <p:cNvPr id="19" name="">
            <a:extLst xmlns:a="http://schemas.openxmlformats.org/drawingml/2006/main">
              <a:ext uri="{FF2B5EF4-FFF2-40B4-BE49-F238E27FC236}">
                <a16:creationId xmlns:a16="http://schemas.microsoft.com/office/drawing/2014/main" id="{04FA5C46-DAC2-43C1-96E7-0D69CEC6E3D2}"/>
              </a:ext>
            </a:extLst>
          </p:cNvPr>
          <p:cNvPicPr>
            <a:picLocks xmlns:a="http://schemas.openxmlformats.org/drawingml/2006/main" noChangeAspect="1"/>
          </p:cNvPicPr>
          <p:nvPr/>
        </p:nvPicPr>
        <p:blipFill>
          <a:blip xmlns:r="http://schemas.openxmlformats.org/officeDocument/2006/relationships" xmlns:a="http://schemas.openxmlformats.org/drawingml/2006/main" r:embed="Rbf15830a88434543">
            <a:extLst>
              <a:ext uri="{96DAC541-7B7A-43D3-8B79-37D633B846F1}">
                <asvg:svgBlip xmlns:asvg="http://schemas.microsoft.com/office/drawing/2016/SVG/main" r:embed="R5798f7bb17d44941"/>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20" name="shamash-p-12-0">
            <a:extLst xmlns:a="http://schemas.openxmlformats.org/drawingml/2006/main">
              <a:ext uri="{FF2B5EF4-FFF2-40B4-BE49-F238E27FC236}">
                <a16:creationId xmlns:a16="http://schemas.microsoft.com/office/drawing/2014/main" id="{63F6CB55-2080-4079-BB78-DFA2BD80F0FA}"/>
              </a:ext>
            </a:extLst>
          </p:cNvPr>
          <p:cNvSpPr>
            <a:spLocks xmlns:a="http://schemas.openxmlformats.org/drawingml/2006/main" noGrp="1"/>
          </p:cNvSpPr>
          <p:nvPr/>
        </p:nvSpPr>
        <p:spPr>
          <a:xfrm xmlns:a="http://schemas.openxmlformats.org/drawingml/2006/main">
            <a:off x="1676400" y="9358313"/>
            <a:ext cx="3253532"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Build for Your World</a:t>
            </a:r>
          </a:p>
        </p:txBody>
      </p:sp>
    </p:spTree>
    <p:extLst>
      <p:ext uri="{BB962C8B-B14F-4D97-AF65-F5344CB8AC3E}">
        <p14:creationId xmlns:p14="http://schemas.microsoft.com/office/powerpoint/2010/main" val="347597496"/>
      </p:ext>
    </p:extLst>
  </p:cSld>
</p:sld>
</file>

<file path=ppt/slides/slide16.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30" name="learning-shape-0">
            <a:extLst xmlns:a="http://schemas.openxmlformats.org/drawingml/2006/main">
              <a:ext uri="{FF2B5EF4-FFF2-40B4-BE49-F238E27FC236}">
                <a16:creationId xmlns:a16="http://schemas.microsoft.com/office/drawing/2014/main" id="{5084B947-721A-4493-908A-9A4EDBB55350}"/>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learning-h2-1-0">
            <a:extLst xmlns:a="http://schemas.openxmlformats.org/drawingml/2006/main">
              <a:ext uri="{FF2B5EF4-FFF2-40B4-BE49-F238E27FC236}">
                <a16:creationId xmlns:a16="http://schemas.microsoft.com/office/drawing/2014/main" id="{AC3C3316-0666-4F6C-84D1-70C7CDB1EE4F}"/>
              </a:ext>
            </a:extLst>
          </p:cNvPr>
          <p:cNvSpPr>
            <a:spLocks xmlns:a="http://schemas.openxmlformats.org/drawingml/2006/main" noGrp="1"/>
          </p:cNvSpPr>
          <p:nvPr/>
        </p:nvSpPr>
        <p:spPr>
          <a:xfrm xmlns:a="http://schemas.openxmlformats.org/drawingml/2006/main">
            <a:off x="1219200" y="1138238"/>
            <a:ext cx="7166372"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Learning after launch</a:t>
            </a:r>
          </a:p>
        </p:txBody>
      </p:sp>
      <p:sp>
        <p:nvSpPr>
          <p:cNvPr id="3" name="learning-shape-2">
            <a:extLst xmlns:a="http://schemas.openxmlformats.org/drawingml/2006/main">
              <a:ext uri="{FF2B5EF4-FFF2-40B4-BE49-F238E27FC236}">
                <a16:creationId xmlns:a16="http://schemas.microsoft.com/office/drawing/2014/main" id="{18B21CCF-9B1B-4CB1-9367-0BA1BB4077CC}"/>
              </a:ext>
            </a:extLst>
          </p:cNvPr>
          <p:cNvSpPr>
            <a:spLocks xmlns:a="http://schemas.openxmlformats.org/drawingml/2006/main" noGrp="1"/>
          </p:cNvSpPr>
          <p:nvPr/>
        </p:nvSpPr>
        <p:spPr>
          <a:xfrm xmlns:a="http://schemas.openxmlformats.org/drawingml/2006/main">
            <a:off x="1219200" y="2724894"/>
            <a:ext cx="4724400" cy="2605683"/>
          </a:xfrm>
          <a:prstGeom xmlns:a="http://schemas.openxmlformats.org/drawingml/2006/main" prst="roundRect">
            <a:avLst>
              <a:gd name="adj" fmla="val 7311"/>
            </a:avLst>
          </a:prstGeom>
          <a:solidFill xmlns:a="http://schemas.openxmlformats.org/drawingml/2006/main">
            <a:srgbClr val="FFFDF8"/>
          </a:solidFill>
          <a:ln xmlns:a="http://schemas.openxmlformats.org/drawingml/2006/main" w="19050">
            <a:solidFill>
              <a:srgbClr val="E4DED1"/>
            </a:solidFill>
          </a:ln>
        </p:spPr>
      </p:sp>
      <p:sp>
        <p:nvSpPr>
          <p:cNvPr id="4" name="learning-p-3-0">
            <a:extLst xmlns:a="http://schemas.openxmlformats.org/drawingml/2006/main">
              <a:ext uri="{FF2B5EF4-FFF2-40B4-BE49-F238E27FC236}">
                <a16:creationId xmlns:a16="http://schemas.microsoft.com/office/drawing/2014/main" id="{B37A15AC-DB6A-4688-A47C-E6E20208066E}"/>
              </a:ext>
            </a:extLst>
          </p:cNvPr>
          <p:cNvSpPr>
            <a:spLocks xmlns:a="http://schemas.openxmlformats.org/drawingml/2006/main" noGrp="1"/>
          </p:cNvSpPr>
          <p:nvPr/>
        </p:nvSpPr>
        <p:spPr>
          <a:xfrm xmlns:a="http://schemas.openxmlformats.org/drawingml/2006/main">
            <a:off x="1543050" y="3034457"/>
            <a:ext cx="87064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MEMORY</a:t>
            </a:r>
          </a:p>
        </p:txBody>
      </p:sp>
      <p:sp>
        <p:nvSpPr>
          <p:cNvPr id="5" name="learning-h3-4-0">
            <a:extLst xmlns:a="http://schemas.openxmlformats.org/drawingml/2006/main">
              <a:ext uri="{FF2B5EF4-FFF2-40B4-BE49-F238E27FC236}">
                <a16:creationId xmlns:a16="http://schemas.microsoft.com/office/drawing/2014/main" id="{7B89EBD6-9744-44CE-93B8-10F225F06E6A}"/>
              </a:ext>
            </a:extLst>
          </p:cNvPr>
          <p:cNvSpPr>
            <a:spLocks xmlns:a="http://schemas.openxmlformats.org/drawingml/2006/main" noGrp="1"/>
          </p:cNvSpPr>
          <p:nvPr/>
        </p:nvSpPr>
        <p:spPr>
          <a:xfrm xmlns:a="http://schemas.openxmlformats.org/drawingml/2006/main">
            <a:off x="1543050" y="3415457"/>
            <a:ext cx="382845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Finds similar past work</a:t>
            </a:r>
          </a:p>
        </p:txBody>
      </p:sp>
      <p:sp>
        <p:nvSpPr>
          <p:cNvPr id="6" name="learning-p-5-0">
            <a:extLst xmlns:a="http://schemas.openxmlformats.org/drawingml/2006/main">
              <a:ext uri="{FF2B5EF4-FFF2-40B4-BE49-F238E27FC236}">
                <a16:creationId xmlns:a16="http://schemas.microsoft.com/office/drawing/2014/main" id="{DDAFBB41-D0D3-4536-AFC3-12602AD16F8A}"/>
              </a:ext>
            </a:extLst>
          </p:cNvPr>
          <p:cNvSpPr>
            <a:spLocks xmlns:a="http://schemas.openxmlformats.org/drawingml/2006/main" noGrp="1"/>
          </p:cNvSpPr>
          <p:nvPr/>
        </p:nvSpPr>
        <p:spPr>
          <a:xfrm xmlns:a="http://schemas.openxmlformats.org/drawingml/2006/main">
            <a:off x="1543050" y="3962102"/>
            <a:ext cx="252055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Similar-work lookup is</a:t>
            </a:r>
          </a:p>
        </p:txBody>
      </p:sp>
      <p:sp>
        <p:nvSpPr>
          <p:cNvPr id="7" name="learning-p-5-1">
            <a:extLst xmlns:a="http://schemas.openxmlformats.org/drawingml/2006/main">
              <a:ext uri="{FF2B5EF4-FFF2-40B4-BE49-F238E27FC236}">
                <a16:creationId xmlns:a16="http://schemas.microsoft.com/office/drawing/2014/main" id="{4E74839A-6880-4326-9F27-1403D4AEBD97}"/>
              </a:ext>
            </a:extLst>
          </p:cNvPr>
          <p:cNvSpPr>
            <a:spLocks xmlns:a="http://schemas.openxmlformats.org/drawingml/2006/main" noGrp="1"/>
          </p:cNvSpPr>
          <p:nvPr/>
        </p:nvSpPr>
        <p:spPr>
          <a:xfrm xmlns:a="http://schemas.openxmlformats.org/drawingml/2006/main">
            <a:off x="1543050" y="4308723"/>
            <a:ext cx="391507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implemented. Retrieval quality still</a:t>
            </a:r>
          </a:p>
        </p:txBody>
      </p:sp>
      <p:sp>
        <p:nvSpPr>
          <p:cNvPr id="8" name="learning-p-5-2">
            <a:extLst xmlns:a="http://schemas.openxmlformats.org/drawingml/2006/main">
              <a:ext uri="{FF2B5EF4-FFF2-40B4-BE49-F238E27FC236}">
                <a16:creationId xmlns:a16="http://schemas.microsoft.com/office/drawing/2014/main" id="{6B7ED71C-7976-428E-815E-229C9D5B3FB6}"/>
              </a:ext>
            </a:extLst>
          </p:cNvPr>
          <p:cNvSpPr>
            <a:spLocks xmlns:a="http://schemas.openxmlformats.org/drawingml/2006/main" noGrp="1"/>
          </p:cNvSpPr>
          <p:nvPr/>
        </p:nvSpPr>
        <p:spPr>
          <a:xfrm xmlns:a="http://schemas.openxmlformats.org/drawingml/2006/main">
            <a:off x="1543050" y="4655344"/>
            <a:ext cx="320888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needs a held-out evaluation.</a:t>
            </a:r>
          </a:p>
        </p:txBody>
      </p:sp>
      <p:sp>
        <p:nvSpPr>
          <p:cNvPr id="9" name="learning-shape-6">
            <a:extLst xmlns:a="http://schemas.openxmlformats.org/drawingml/2006/main">
              <a:ext uri="{FF2B5EF4-FFF2-40B4-BE49-F238E27FC236}">
                <a16:creationId xmlns:a16="http://schemas.microsoft.com/office/drawing/2014/main" id="{8F4EBD85-A00C-402B-BC97-881372C510CC}"/>
              </a:ext>
            </a:extLst>
          </p:cNvPr>
          <p:cNvSpPr>
            <a:spLocks xmlns:a="http://schemas.openxmlformats.org/drawingml/2006/main" noGrp="1"/>
          </p:cNvSpPr>
          <p:nvPr/>
        </p:nvSpPr>
        <p:spPr>
          <a:xfrm xmlns:a="http://schemas.openxmlformats.org/drawingml/2006/main">
            <a:off x="6096000" y="3894386"/>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10" name="learning-shape-7">
            <a:extLst xmlns:a="http://schemas.openxmlformats.org/drawingml/2006/main">
              <a:ext uri="{FF2B5EF4-FFF2-40B4-BE49-F238E27FC236}">
                <a16:creationId xmlns:a16="http://schemas.microsoft.com/office/drawing/2014/main" id="{AC42DF50-7010-4715-8E63-86C4A80E38BC}"/>
              </a:ext>
            </a:extLst>
          </p:cNvPr>
          <p:cNvSpPr>
            <a:spLocks xmlns:a="http://schemas.openxmlformats.org/drawingml/2006/main" noGrp="1"/>
          </p:cNvSpPr>
          <p:nvPr/>
        </p:nvSpPr>
        <p:spPr>
          <a:xfrm xmlns:a="http://schemas.openxmlformats.org/drawingml/2006/main">
            <a:off x="6781800" y="2724894"/>
            <a:ext cx="4724400" cy="2605683"/>
          </a:xfrm>
          <a:prstGeom xmlns:a="http://schemas.openxmlformats.org/drawingml/2006/main" prst="roundRect">
            <a:avLst>
              <a:gd name="adj" fmla="val 7311"/>
            </a:avLst>
          </a:prstGeom>
          <a:solidFill xmlns:a="http://schemas.openxmlformats.org/drawingml/2006/main">
            <a:srgbClr val="FFFDF8"/>
          </a:solidFill>
          <a:ln xmlns:a="http://schemas.openxmlformats.org/drawingml/2006/main" w="19050">
            <a:solidFill>
              <a:srgbClr val="E4DED1"/>
            </a:solidFill>
          </a:ln>
        </p:spPr>
      </p:sp>
      <p:sp>
        <p:nvSpPr>
          <p:cNvPr id="11" name="learning-p-8-0">
            <a:extLst xmlns:a="http://schemas.openxmlformats.org/drawingml/2006/main">
              <a:ext uri="{FF2B5EF4-FFF2-40B4-BE49-F238E27FC236}">
                <a16:creationId xmlns:a16="http://schemas.microsoft.com/office/drawing/2014/main" id="{680039FB-26E9-4810-8E9D-C0F1B5FDE586}"/>
              </a:ext>
            </a:extLst>
          </p:cNvPr>
          <p:cNvSpPr>
            <a:spLocks xmlns:a="http://schemas.openxmlformats.org/drawingml/2006/main" noGrp="1"/>
          </p:cNvSpPr>
          <p:nvPr/>
        </p:nvSpPr>
        <p:spPr>
          <a:xfrm xmlns:a="http://schemas.openxmlformats.org/drawingml/2006/main">
            <a:off x="7105650" y="3034457"/>
            <a:ext cx="21050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2A5DB0"/>
                </a:solidFill>
                <a:latin typeface="JetBrains Mono"/>
                <a:ea typeface="JetBrains Mono"/>
                <a:cs typeface="JetBrains Mono"/>
              </a:rPr>
              <a:t>ROUTING WEIGHTS</a:t>
            </a:r>
          </a:p>
        </p:txBody>
      </p:sp>
      <p:sp>
        <p:nvSpPr>
          <p:cNvPr id="12" name="learning-h3-9-0">
            <a:extLst xmlns:a="http://schemas.openxmlformats.org/drawingml/2006/main">
              <a:ext uri="{FF2B5EF4-FFF2-40B4-BE49-F238E27FC236}">
                <a16:creationId xmlns:a16="http://schemas.microsoft.com/office/drawing/2014/main" id="{572755FD-C581-4E43-BFEA-E5027ADFA8AF}"/>
              </a:ext>
            </a:extLst>
          </p:cNvPr>
          <p:cNvSpPr>
            <a:spLocks xmlns:a="http://schemas.openxmlformats.org/drawingml/2006/main" noGrp="1"/>
          </p:cNvSpPr>
          <p:nvPr/>
        </p:nvSpPr>
        <p:spPr>
          <a:xfrm xmlns:a="http://schemas.openxmlformats.org/drawingml/2006/main">
            <a:off x="7105650" y="3415457"/>
            <a:ext cx="2893814"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Picks what works</a:t>
            </a:r>
          </a:p>
        </p:txBody>
      </p:sp>
      <p:sp>
        <p:nvSpPr>
          <p:cNvPr id="13" name="learning-p-10-0">
            <a:extLst xmlns:a="http://schemas.openxmlformats.org/drawingml/2006/main">
              <a:ext uri="{FF2B5EF4-FFF2-40B4-BE49-F238E27FC236}">
                <a16:creationId xmlns:a16="http://schemas.microsoft.com/office/drawing/2014/main" id="{FB4AC176-81BB-42D9-9B70-D16306BC99BF}"/>
              </a:ext>
            </a:extLst>
          </p:cNvPr>
          <p:cNvSpPr>
            <a:spLocks xmlns:a="http://schemas.openxmlformats.org/drawingml/2006/main" noGrp="1"/>
          </p:cNvSpPr>
          <p:nvPr/>
        </p:nvSpPr>
        <p:spPr>
          <a:xfrm xmlns:a="http://schemas.openxmlformats.org/drawingml/2006/main">
            <a:off x="7105650" y="3962102"/>
            <a:ext cx="3828752"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Learner source is merged. Routing</a:t>
            </a:r>
          </a:p>
        </p:txBody>
      </p:sp>
      <p:sp>
        <p:nvSpPr>
          <p:cNvPr id="14" name="learning-p-10-1">
            <a:extLst xmlns:a="http://schemas.openxmlformats.org/drawingml/2006/main">
              <a:ext uri="{FF2B5EF4-FFF2-40B4-BE49-F238E27FC236}">
                <a16:creationId xmlns:a16="http://schemas.microsoft.com/office/drawing/2014/main" id="{27DCB3DD-5A1D-4388-8C3B-29FFCC8F3E31}"/>
              </a:ext>
            </a:extLst>
          </p:cNvPr>
          <p:cNvSpPr>
            <a:spLocks xmlns:a="http://schemas.openxmlformats.org/drawingml/2006/main" noGrp="1"/>
          </p:cNvSpPr>
          <p:nvPr/>
        </p:nvSpPr>
        <p:spPr>
          <a:xfrm xmlns:a="http://schemas.openxmlformats.org/drawingml/2006/main">
            <a:off x="7105650" y="4308723"/>
            <a:ext cx="329892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weights remain advisory until</a:t>
            </a:r>
          </a:p>
        </p:txBody>
      </p:sp>
      <p:sp>
        <p:nvSpPr>
          <p:cNvPr id="15" name="learning-p-10-2">
            <a:extLst xmlns:a="http://schemas.openxmlformats.org/drawingml/2006/main">
              <a:ext uri="{FF2B5EF4-FFF2-40B4-BE49-F238E27FC236}">
                <a16:creationId xmlns:a16="http://schemas.microsoft.com/office/drawing/2014/main" id="{575D9990-31B0-416B-BCB2-624E1AC97381}"/>
              </a:ext>
            </a:extLst>
          </p:cNvPr>
          <p:cNvSpPr>
            <a:spLocks xmlns:a="http://schemas.openxmlformats.org/drawingml/2006/main" noGrp="1"/>
          </p:cNvSpPr>
          <p:nvPr/>
        </p:nvSpPr>
        <p:spPr>
          <a:xfrm xmlns:a="http://schemas.openxmlformats.org/drawingml/2006/main">
            <a:off x="7105650" y="4655344"/>
            <a:ext cx="263559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evaluated on real work.</a:t>
            </a:r>
          </a:p>
        </p:txBody>
      </p:sp>
      <p:sp>
        <p:nvSpPr>
          <p:cNvPr id="16" name="learning-shape-11">
            <a:extLst xmlns:a="http://schemas.openxmlformats.org/drawingml/2006/main">
              <a:ext uri="{FF2B5EF4-FFF2-40B4-BE49-F238E27FC236}">
                <a16:creationId xmlns:a16="http://schemas.microsoft.com/office/drawing/2014/main" id="{CDE1C039-A2F9-4903-9DCB-1220B61116F0}"/>
              </a:ext>
            </a:extLst>
          </p:cNvPr>
          <p:cNvSpPr>
            <a:spLocks xmlns:a="http://schemas.openxmlformats.org/drawingml/2006/main" noGrp="1"/>
          </p:cNvSpPr>
          <p:nvPr/>
        </p:nvSpPr>
        <p:spPr>
          <a:xfrm xmlns:a="http://schemas.openxmlformats.org/drawingml/2006/main">
            <a:off x="11658600" y="3894386"/>
            <a:ext cx="533400" cy="266700"/>
          </a:xfrm>
          <a:prstGeom xmlns:a="http://schemas.openxmlformats.org/drawingml/2006/main" prst="rightArrow">
            <a:avLst/>
          </a:prstGeom>
          <a:solidFill xmlns:a="http://schemas.openxmlformats.org/drawingml/2006/main">
            <a:srgbClr val="8A8F99"/>
          </a:solidFill>
          <a:ln xmlns:a="http://schemas.openxmlformats.org/drawingml/2006/main" w="0">
            <a:noFill/>
          </a:ln>
        </p:spPr>
      </p:sp>
      <p:sp>
        <p:nvSpPr>
          <p:cNvPr id="17" name="learning-shape-12">
            <a:extLst xmlns:a="http://schemas.openxmlformats.org/drawingml/2006/main">
              <a:ext uri="{FF2B5EF4-FFF2-40B4-BE49-F238E27FC236}">
                <a16:creationId xmlns:a16="http://schemas.microsoft.com/office/drawing/2014/main" id="{542DE57B-BE90-46FF-8F1B-CFAF9789E717}"/>
              </a:ext>
            </a:extLst>
          </p:cNvPr>
          <p:cNvSpPr>
            <a:spLocks xmlns:a="http://schemas.openxmlformats.org/drawingml/2006/main" noGrp="1"/>
          </p:cNvSpPr>
          <p:nvPr/>
        </p:nvSpPr>
        <p:spPr>
          <a:xfrm xmlns:a="http://schemas.openxmlformats.org/drawingml/2006/main">
            <a:off x="12344400" y="2354461"/>
            <a:ext cx="4724400" cy="3346549"/>
          </a:xfrm>
          <a:prstGeom xmlns:a="http://schemas.openxmlformats.org/drawingml/2006/main" prst="roundRect">
            <a:avLst>
              <a:gd name="adj" fmla="val 5692"/>
            </a:avLst>
          </a:prstGeom>
          <a:solidFill xmlns:a="http://schemas.openxmlformats.org/drawingml/2006/main">
            <a:srgbClr val="FFFDF8"/>
          </a:solidFill>
          <a:ln xmlns:a="http://schemas.openxmlformats.org/drawingml/2006/main" w="19050">
            <a:solidFill>
              <a:srgbClr val="E4DED1"/>
            </a:solidFill>
          </a:ln>
        </p:spPr>
      </p:sp>
      <p:sp>
        <p:nvSpPr>
          <p:cNvPr id="18" name="learning-p-13-0">
            <a:extLst xmlns:a="http://schemas.openxmlformats.org/drawingml/2006/main">
              <a:ext uri="{FF2B5EF4-FFF2-40B4-BE49-F238E27FC236}">
                <a16:creationId xmlns:a16="http://schemas.microsoft.com/office/drawing/2014/main" id="{10AFC219-910B-43C1-9C88-54E25F7B74F3}"/>
              </a:ext>
            </a:extLst>
          </p:cNvPr>
          <p:cNvSpPr>
            <a:spLocks xmlns:a="http://schemas.openxmlformats.org/drawingml/2006/main" noGrp="1"/>
          </p:cNvSpPr>
          <p:nvPr/>
        </p:nvSpPr>
        <p:spPr>
          <a:xfrm xmlns:a="http://schemas.openxmlformats.org/drawingml/2006/main">
            <a:off x="12668250" y="2664023"/>
            <a:ext cx="183073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B8541F"/>
                </a:solidFill>
                <a:latin typeface="JetBrains Mono"/>
                <a:ea typeface="JetBrains Mono"/>
                <a:cs typeface="JetBrains Mono"/>
              </a:rPr>
              <a:t>MODEL WEIGHTS</a:t>
            </a:r>
          </a:p>
        </p:txBody>
      </p:sp>
      <p:sp>
        <p:nvSpPr>
          <p:cNvPr id="19" name="learning-h3-14-0">
            <a:extLst xmlns:a="http://schemas.openxmlformats.org/drawingml/2006/main">
              <a:ext uri="{FF2B5EF4-FFF2-40B4-BE49-F238E27FC236}">
                <a16:creationId xmlns:a16="http://schemas.microsoft.com/office/drawing/2014/main" id="{7E9E8FD8-08C3-4115-A8DD-E49DFF205B8D}"/>
              </a:ext>
            </a:extLst>
          </p:cNvPr>
          <p:cNvSpPr>
            <a:spLocks xmlns:a="http://schemas.openxmlformats.org/drawingml/2006/main" noGrp="1"/>
          </p:cNvSpPr>
          <p:nvPr/>
        </p:nvSpPr>
        <p:spPr>
          <a:xfrm xmlns:a="http://schemas.openxmlformats.org/drawingml/2006/main">
            <a:off x="12668250" y="3045023"/>
            <a:ext cx="2733229"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Evaluates model</a:t>
            </a:r>
          </a:p>
        </p:txBody>
      </p:sp>
      <p:sp>
        <p:nvSpPr>
          <p:cNvPr id="20" name="learning-h3-14-1">
            <a:extLst xmlns:a="http://schemas.openxmlformats.org/drawingml/2006/main">
              <a:ext uri="{FF2B5EF4-FFF2-40B4-BE49-F238E27FC236}">
                <a16:creationId xmlns:a16="http://schemas.microsoft.com/office/drawing/2014/main" id="{4668B3B9-0AF8-4604-B38E-9036FE283EF1}"/>
              </a:ext>
            </a:extLst>
          </p:cNvPr>
          <p:cNvSpPr>
            <a:spLocks xmlns:a="http://schemas.openxmlformats.org/drawingml/2006/main" noGrp="1"/>
          </p:cNvSpPr>
          <p:nvPr/>
        </p:nvSpPr>
        <p:spPr>
          <a:xfrm xmlns:a="http://schemas.openxmlformats.org/drawingml/2006/main">
            <a:off x="12668250" y="3439269"/>
            <a:ext cx="1532186"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700" b="1" i="0" u="none">
                <a:solidFill>
                  <a:srgbClr val="11161F"/>
                </a:solidFill>
                <a:latin typeface="Space Grotesk"/>
                <a:ea typeface="Space Grotesk"/>
                <a:cs typeface="Space Grotesk"/>
              </a:rPr>
              <a:t>adapters</a:t>
            </a:r>
          </a:p>
        </p:txBody>
      </p:sp>
      <p:sp>
        <p:nvSpPr>
          <p:cNvPr id="21" name="learning-p-15-0">
            <a:extLst xmlns:a="http://schemas.openxmlformats.org/drawingml/2006/main">
              <a:ext uri="{FF2B5EF4-FFF2-40B4-BE49-F238E27FC236}">
                <a16:creationId xmlns:a16="http://schemas.microsoft.com/office/drawing/2014/main" id="{9EEDFE16-4975-4219-BCC2-10B5784A4BD3}"/>
              </a:ext>
            </a:extLst>
          </p:cNvPr>
          <p:cNvSpPr>
            <a:spLocks xmlns:a="http://schemas.openxmlformats.org/drawingml/2006/main" noGrp="1"/>
          </p:cNvSpPr>
          <p:nvPr/>
        </p:nvSpPr>
        <p:spPr>
          <a:xfrm xmlns:a="http://schemas.openxmlformats.org/drawingml/2006/main">
            <a:off x="12668250" y="3985915"/>
            <a:ext cx="341679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Llama 1B worker rounds and a</a:t>
            </a:r>
          </a:p>
        </p:txBody>
      </p:sp>
      <p:sp>
        <p:nvSpPr>
          <p:cNvPr id="22" name="learning-p-15-1">
            <a:extLst xmlns:a="http://schemas.openxmlformats.org/drawingml/2006/main">
              <a:ext uri="{FF2B5EF4-FFF2-40B4-BE49-F238E27FC236}">
                <a16:creationId xmlns:a16="http://schemas.microsoft.com/office/drawing/2014/main" id="{D6EBF76F-1193-4D6B-A542-F4E2805C87B1}"/>
              </a:ext>
            </a:extLst>
          </p:cNvPr>
          <p:cNvSpPr>
            <a:spLocks xmlns:a="http://schemas.openxmlformats.org/drawingml/2006/main" noGrp="1"/>
          </p:cNvSpPr>
          <p:nvPr/>
        </p:nvSpPr>
        <p:spPr>
          <a:xfrm xmlns:a="http://schemas.openxmlformats.org/drawingml/2006/main">
            <a:off x="12668250" y="4332536"/>
            <a:ext cx="387563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Glimmer QLoRA smoke ran. Useful</a:t>
            </a:r>
          </a:p>
        </p:txBody>
      </p:sp>
      <p:sp>
        <p:nvSpPr>
          <p:cNvPr id="23" name="learning-p-15-2">
            <a:extLst xmlns:a="http://schemas.openxmlformats.org/drawingml/2006/main">
              <a:ext uri="{FF2B5EF4-FFF2-40B4-BE49-F238E27FC236}">
                <a16:creationId xmlns:a16="http://schemas.microsoft.com/office/drawing/2014/main" id="{D33402BF-6983-4D72-B1E0-5EC0758E1A5B}"/>
              </a:ext>
            </a:extLst>
          </p:cNvPr>
          <p:cNvSpPr>
            <a:spLocks xmlns:a="http://schemas.openxmlformats.org/drawingml/2006/main" noGrp="1"/>
          </p:cNvSpPr>
          <p:nvPr/>
        </p:nvSpPr>
        <p:spPr>
          <a:xfrm xmlns:a="http://schemas.openxmlformats.org/drawingml/2006/main">
            <a:off x="12668250" y="4679156"/>
            <a:ext cx="3896916"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gains and model admission remain</a:t>
            </a:r>
          </a:p>
        </p:txBody>
      </p:sp>
      <p:sp>
        <p:nvSpPr>
          <p:cNvPr id="24" name="learning-p-15-3">
            <a:extLst xmlns:a="http://schemas.openxmlformats.org/drawingml/2006/main">
              <a:ext uri="{FF2B5EF4-FFF2-40B4-BE49-F238E27FC236}">
                <a16:creationId xmlns:a16="http://schemas.microsoft.com/office/drawing/2014/main" id="{FF07266E-6961-490A-A6E5-1C61460C5A2F}"/>
              </a:ext>
            </a:extLst>
          </p:cNvPr>
          <p:cNvSpPr>
            <a:spLocks xmlns:a="http://schemas.openxmlformats.org/drawingml/2006/main" noGrp="1"/>
          </p:cNvSpPr>
          <p:nvPr/>
        </p:nvSpPr>
        <p:spPr>
          <a:xfrm xmlns:a="http://schemas.openxmlformats.org/drawingml/2006/main">
            <a:off x="12668250" y="5025777"/>
            <a:ext cx="1162943"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950" b="0" i="0" u="none">
                <a:solidFill>
                  <a:srgbClr val="3B4252"/>
                </a:solidFill>
                <a:latin typeface="IBM Plex Sans"/>
                <a:ea typeface="IBM Plex Sans"/>
                <a:cs typeface="IBM Plex Sans"/>
              </a:rPr>
              <a:t>unproven.</a:t>
            </a:r>
          </a:p>
        </p:txBody>
      </p:sp>
      <p:sp>
        <p:nvSpPr>
          <p:cNvPr id="25" name="learning-shape-16">
            <a:extLst xmlns:a="http://schemas.openxmlformats.org/drawingml/2006/main">
              <a:ext uri="{FF2B5EF4-FFF2-40B4-BE49-F238E27FC236}">
                <a16:creationId xmlns:a16="http://schemas.microsoft.com/office/drawing/2014/main" id="{A4AED415-8CC4-4A88-B89E-A9376B3F2FF9}"/>
              </a:ext>
            </a:extLst>
          </p:cNvPr>
          <p:cNvSpPr>
            <a:spLocks xmlns:a="http://schemas.openxmlformats.org/drawingml/2006/main" noGrp="1"/>
          </p:cNvSpPr>
          <p:nvPr/>
        </p:nvSpPr>
        <p:spPr>
          <a:xfrm xmlns:a="http://schemas.openxmlformats.org/drawingml/2006/main">
            <a:off x="1219200" y="6082010"/>
            <a:ext cx="15849600" cy="990600"/>
          </a:xfrm>
          <a:prstGeom xmlns:a="http://schemas.openxmlformats.org/drawingml/2006/main" prst="roundRect">
            <a:avLst>
              <a:gd name="adj" fmla="val 19231"/>
            </a:avLst>
          </a:prstGeom>
          <a:solidFill xmlns:a="http://schemas.openxmlformats.org/drawingml/2006/main">
            <a:srgbClr val="EDE8DC"/>
          </a:solidFill>
          <a:ln xmlns:a="http://schemas.openxmlformats.org/drawingml/2006/main" w="0">
            <a:solidFill>
              <a:srgbClr val="11161F"/>
            </a:solidFill>
          </a:ln>
        </p:spPr>
      </p:sp>
      <p:pic>
        <p:nvPicPr>
          <p:cNvPr id="26" name="">
            <a:extLst xmlns:a="http://schemas.openxmlformats.org/drawingml/2006/main">
              <a:ext uri="{FF2B5EF4-FFF2-40B4-BE49-F238E27FC236}">
                <a16:creationId xmlns:a16="http://schemas.microsoft.com/office/drawing/2014/main" id="{5E8EE688-1CC9-40C2-95DB-9ACA9708BFCA}"/>
              </a:ext>
            </a:extLst>
          </p:cNvPr>
          <p:cNvPicPr>
            <a:picLocks xmlns:a="http://schemas.openxmlformats.org/drawingml/2006/main" noChangeAspect="1"/>
          </p:cNvPicPr>
          <p:nvPr/>
        </p:nvPicPr>
        <p:blipFill>
          <a:blip xmlns:r="http://schemas.openxmlformats.org/officeDocument/2006/relationships" xmlns:a="http://schemas.openxmlformats.org/drawingml/2006/main" r:embed="Reec84a73c54f4422">
            <a:extLst>
              <a:ext uri="{96DAC541-7B7A-43D3-8B79-37D633B846F1}">
                <asvg:svgBlip xmlns:asvg="http://schemas.microsoft.com/office/drawing/2016/SVG/main" r:embed="R31f71ccd6f6a41d4"/>
              </a:ext>
            </a:extLst>
          </a:blip>
          <a:stretch xmlns:a="http://schemas.openxmlformats.org/drawingml/2006/main"/>
        </p:blipFill>
        <p:spPr>
          <a:xfrm xmlns:a="http://schemas.openxmlformats.org/drawingml/2006/main">
            <a:off x="1524000" y="6348710"/>
            <a:ext cx="457200" cy="457200"/>
          </a:xfrm>
          <a:prstGeom xmlns:a="http://schemas.openxmlformats.org/drawingml/2006/main" prst="rect">
            <a:avLst/>
          </a:prstGeom>
        </p:spPr>
      </p:pic>
      <p:sp>
        <p:nvSpPr>
          <p:cNvPr id="27" name="learning-p-18-0">
            <a:extLst xmlns:a="http://schemas.openxmlformats.org/drawingml/2006/main">
              <a:ext uri="{FF2B5EF4-FFF2-40B4-BE49-F238E27FC236}">
                <a16:creationId xmlns:a16="http://schemas.microsoft.com/office/drawing/2014/main" id="{7C3567B8-03AE-4D8A-B330-4073D1D0C275}"/>
              </a:ext>
            </a:extLst>
          </p:cNvPr>
          <p:cNvSpPr>
            <a:spLocks xmlns:a="http://schemas.openxmlformats.org/drawingml/2006/main" noGrp="1"/>
          </p:cNvSpPr>
          <p:nvPr/>
        </p:nvSpPr>
        <p:spPr>
          <a:xfrm xmlns:a="http://schemas.openxmlformats.org/drawingml/2006/main">
            <a:off x="2209800" y="6385917"/>
            <a:ext cx="14119473"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100" b="1" i="0" u="none">
                <a:solidFill>
                  <a:srgbClr val="3B4252"/>
                </a:solidFill>
                <a:latin typeface="IBM Plex Sans"/>
                <a:ea typeface="IBM Plex Sans"/>
                <a:cs typeface="IBM Plex Sans"/>
              </a:rPr>
              <a:t>Feedback is a noun too.</a:t>
            </a:r>
            <a:r>
              <a:rPr sz="2100" b="0" i="0" u="none">
                <a:solidFill>
                  <a:srgbClr val="3B4252"/>
                </a:solidFill>
                <a:latin typeface="IBM Plex Sans"/>
                <a:ea typeface="IBM Plex Sans"/>
                <a:cs typeface="IBM Plex Sans"/>
              </a:rPr>
              <a:t> Ratings can inform evaluation. They must not trigger promotion without evidence and review.</a:t>
            </a:r>
          </a:p>
        </p:txBody>
      </p:sp>
      <p:pic>
        <p:nvPicPr>
          <p:cNvPr id="28" name="">
            <a:extLst xmlns:a="http://schemas.openxmlformats.org/drawingml/2006/main">
              <a:ext uri="{FF2B5EF4-FFF2-40B4-BE49-F238E27FC236}">
                <a16:creationId xmlns:a16="http://schemas.microsoft.com/office/drawing/2014/main" id="{1E2B7B08-EA8A-4A08-AE41-BFC9CC21A99B}"/>
              </a:ext>
            </a:extLst>
          </p:cNvPr>
          <p:cNvPicPr>
            <a:picLocks xmlns:a="http://schemas.openxmlformats.org/drawingml/2006/main" noChangeAspect="1"/>
          </p:cNvPicPr>
          <p:nvPr/>
        </p:nvPicPr>
        <p:blipFill>
          <a:blip xmlns:r="http://schemas.openxmlformats.org/officeDocument/2006/relationships" xmlns:a="http://schemas.openxmlformats.org/drawingml/2006/main" r:embed="Rd76f8fb25dc54329">
            <a:extLst>
              <a:ext uri="{96DAC541-7B7A-43D3-8B79-37D633B846F1}">
                <asvg:svgBlip xmlns:asvg="http://schemas.microsoft.com/office/drawing/2016/SVG/main" r:embed="R2020676c25fd466c"/>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29" name="learning-p-20-0">
            <a:extLst xmlns:a="http://schemas.openxmlformats.org/drawingml/2006/main">
              <a:ext uri="{FF2B5EF4-FFF2-40B4-BE49-F238E27FC236}">
                <a16:creationId xmlns:a16="http://schemas.microsoft.com/office/drawing/2014/main" id="{5E834118-DDAD-432A-B611-6153BB9E5131}"/>
              </a:ext>
            </a:extLst>
          </p:cNvPr>
          <p:cNvSpPr>
            <a:spLocks xmlns:a="http://schemas.openxmlformats.org/drawingml/2006/main" noGrp="1"/>
          </p:cNvSpPr>
          <p:nvPr/>
        </p:nvSpPr>
        <p:spPr>
          <a:xfrm xmlns:a="http://schemas.openxmlformats.org/drawingml/2006/main">
            <a:off x="1676400" y="9358313"/>
            <a:ext cx="2034034"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learning</a:t>
            </a:r>
          </a:p>
        </p:txBody>
      </p:sp>
    </p:spTree>
    <p:extLst>
      <p:ext uri="{BB962C8B-B14F-4D97-AF65-F5344CB8AC3E}">
        <p14:creationId xmlns:p14="http://schemas.microsoft.com/office/powerpoint/2010/main" val="1788781494"/>
      </p:ext>
    </p:extLst>
  </p:cSld>
</p:sld>
</file>

<file path=ppt/slides/slide17.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6" name="meta-shape-0">
            <a:extLst xmlns:a="http://schemas.openxmlformats.org/drawingml/2006/main">
              <a:ext uri="{FF2B5EF4-FFF2-40B4-BE49-F238E27FC236}">
                <a16:creationId xmlns:a16="http://schemas.microsoft.com/office/drawing/2014/main" id="{B730789A-3D16-4C2C-9C87-5C2549DE591B}"/>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meta-h2-1-0">
            <a:extLst xmlns:a="http://schemas.openxmlformats.org/drawingml/2006/main">
              <a:ext uri="{FF2B5EF4-FFF2-40B4-BE49-F238E27FC236}">
                <a16:creationId xmlns:a16="http://schemas.microsoft.com/office/drawing/2014/main" id="{B4762A3B-EAD5-4345-932C-FD09B72FA1C2}"/>
              </a:ext>
            </a:extLst>
          </p:cNvPr>
          <p:cNvSpPr>
            <a:spLocks xmlns:a="http://schemas.openxmlformats.org/drawingml/2006/main" noGrp="1"/>
          </p:cNvSpPr>
          <p:nvPr/>
        </p:nvSpPr>
        <p:spPr>
          <a:xfrm xmlns:a="http://schemas.openxmlformats.org/drawingml/2006/main">
            <a:off x="1219200" y="1138238"/>
            <a:ext cx="12819311"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Meta models: tested and experimental</a:t>
            </a:r>
          </a:p>
        </p:txBody>
      </p:sp>
      <p:graphicFrame>
        <p:nvGraphicFramePr>
          <p:cNvPr id="3" name="">
            <a:extLst xmlns:a="http://schemas.openxmlformats.org/drawingml/2006/main">
              <a:ext uri="{FF2B5EF4-FFF2-40B4-BE49-F238E27FC236}">
                <a16:creationId xmlns:a16="http://schemas.microsoft.com/office/drawing/2014/main" id="{64A216CE-C370-444E-A1D0-5FD0A4D5290E}"/>
              </a:ext>
            </a:extLst>
          </p:cNvPr>
          <p:cNvGraphicFramePr/>
          <p:nvPr/>
        </p:nvGraphicFramePr>
        <p:xfrm>
          <a:off xmlns:a="http://schemas.openxmlformats.org/drawingml/2006/main" x="1219200" y="2354461"/>
          <a:ext xmlns:a="http://schemas.openxmlformats.org/drawingml/2006/main" cx="15849600" cy="4482257"/>
        </p:xfrm>
        <a:graphic xmlns:a="http://schemas.openxmlformats.org/drawingml/2006/main">
          <a:graphicData uri="http://schemas.openxmlformats.org/drawingml/2006/table">
            <a:tbl>
              <a:tblPr firstRow="0" bandRow="0"/>
              <a:tblGrid>
                <a:gridCol w="4749105"/>
                <a:gridCol w="11081445"/>
              </a:tblGrid>
              <a:tr h="641003">
                <a:tc>
                  <a:txBody>
                    <a:bodyPr wrap="square" lIns="190500" tIns="152400" rIns="190500" bIns="152400">
                      <a:noAutofit/>
                    </a:bodyPr>
                    <a:lstStyle/>
                    <a:p>
                      <a:pPr algn="l"/>
                      <a:r>
                        <a:rPr sz="1950" b="1" i="0" u="none">
                          <a:solidFill>
                            <a:srgbClr val="3B4252"/>
                          </a:solidFill>
                          <a:latin typeface="IBM Plex Sans"/>
                          <a:ea typeface="IBM Plex Sans"/>
                          <a:cs typeface="IBM Plex Sans"/>
                        </a:rPr>
                        <a:t>Model or tool</a:t>
                      </a:r>
                    </a:p>
                  </a:txBody>
                  <a:tcPr marL="190500" marR="190500" marT="152400" marB="152400" anchor="t">
                    <a:lnL w="9525">
                      <a:solidFill>
                        <a:srgbClr val="E4DED1"/>
                      </a:solidFill>
                    </a:lnL>
                    <a:lnR w="9525">
                      <a:solidFill>
                        <a:srgbClr val="E4DED1"/>
                      </a:solidFill>
                    </a:lnR>
                    <a:lnT w="9525">
                      <a:solidFill>
                        <a:srgbClr val="E4DED1"/>
                      </a:solidFill>
                    </a:lnT>
                    <a:lnB w="9525">
                      <a:solidFill>
                        <a:srgbClr val="E4DED1"/>
                      </a:solidFill>
                    </a:lnB>
                    <a:solidFill>
                      <a:srgbClr val="EDE8DC"/>
                    </a:solidFill>
                  </a:tcPr>
                </a:tc>
                <a:tc>
                  <a:txBody>
                    <a:bodyPr wrap="square" lIns="190500" tIns="152400" rIns="190500" bIns="152400">
                      <a:noAutofit/>
                    </a:bodyPr>
                    <a:lstStyle/>
                    <a:p>
                      <a:pPr algn="l"/>
                      <a:r>
                        <a:rPr sz="1950" b="1" i="0" u="none">
                          <a:solidFill>
                            <a:srgbClr val="3B4252"/>
                          </a:solidFill>
                          <a:latin typeface="IBM Plex Sans"/>
                          <a:ea typeface="IBM Plex Sans"/>
                          <a:cs typeface="IBM Plex Sans"/>
                        </a:rPr>
                        <a:t>What it does here</a:t>
                      </a:r>
                    </a:p>
                  </a:txBody>
                  <a:tcPr marL="190500" marR="190500" marT="152400" marB="152400" anchor="t">
                    <a:lnR w="9525">
                      <a:solidFill>
                        <a:srgbClr val="E4DED1"/>
                      </a:solidFill>
                    </a:lnR>
                    <a:lnT w="9525">
                      <a:solidFill>
                        <a:srgbClr val="E4DED1"/>
                      </a:solidFill>
                    </a:lnT>
                    <a:lnB w="9525">
                      <a:solidFill>
                        <a:srgbClr val="E4DED1"/>
                      </a:solidFill>
                    </a:lnB>
                    <a:solidFill>
                      <a:srgbClr val="EDE8DC"/>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Muse Spark 1.3</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Investigation evaluation target; scored results pending review</a:t>
                      </a:r>
                    </a:p>
                  </a:txBody>
                  <a:tcPr marL="190500" marR="190500" marT="152400" marB="152400" anchor="t">
                    <a:lnR w="9525">
                      <a:solidFill>
                        <a:srgbClr val="E4DED1"/>
                      </a:solidFill>
                    </a:lnR>
                    <a:lnB w="9525">
                      <a:solidFill>
                        <a:srgbClr val="E4DED1"/>
                      </a:solidFill>
                    </a:lnB>
                    <a:solidFill>
                      <a:srgbClr val="FFFDF8"/>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Muse Wonder 1.0</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Deeper-investigation test arm; result pending review</a:t>
                      </a:r>
                    </a:p>
                  </a:txBody>
                  <a:tcPr marL="190500" marR="190500" marT="152400" marB="152400" anchor="t">
                    <a:lnR w="9525">
                      <a:solidFill>
                        <a:srgbClr val="E4DED1"/>
                      </a:solidFill>
                    </a:lnR>
                    <a:lnB w="9525">
                      <a:solidFill>
                        <a:srgbClr val="E4DED1"/>
                      </a:solidFill>
                    </a:lnB>
                    <a:solidFill>
                      <a:srgbClr val="FFFDF8"/>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Muse Code</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Native harness completed a scoped synthetic queue task</a:t>
                      </a:r>
                    </a:p>
                  </a:txBody>
                  <a:tcPr marL="190500" marR="190500" marT="152400" marB="152400" anchor="t">
                    <a:lnR w="9525">
                      <a:solidFill>
                        <a:srgbClr val="E4DED1"/>
                      </a:solidFill>
                    </a:lnR>
                    <a:lnB w="9525">
                      <a:solidFill>
                        <a:srgbClr val="E4DED1"/>
                      </a:solidFill>
                    </a:lnB>
                    <a:solidFill>
                      <a:srgbClr val="FFFDF8"/>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Llama 3.2 (open)</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Four reported worker rounds on Llama 1B; quality unproven</a:t>
                      </a:r>
                    </a:p>
                  </a:txBody>
                  <a:tcPr marL="190500" marR="190500" marT="152400" marB="152400" anchor="t">
                    <a:lnR w="9525">
                      <a:solidFill>
                        <a:srgbClr val="E4DED1"/>
                      </a:solidFill>
                    </a:lnR>
                    <a:lnB w="9525">
                      <a:solidFill>
                        <a:srgbClr val="E4DED1"/>
                      </a:solidFill>
                    </a:lnB>
                    <a:solidFill>
                      <a:srgbClr val="FFFDF8"/>
                    </a:solidFill>
                  </a:tcPr>
                </a:tc>
              </a:tr>
              <a:tr h="636240">
                <a:tc>
                  <a:txBody>
                    <a:bodyPr wrap="square" lIns="190500" tIns="152400" rIns="190500" bIns="152400">
                      <a:noAutofit/>
                    </a:bodyPr>
                    <a:lstStyle/>
                    <a:p>
                      <a:pPr algn="l"/>
                      <a:r>
                        <a:rPr sz="1950" b="0" i="0" u="none">
                          <a:solidFill>
                            <a:srgbClr val="3B4252"/>
                          </a:solidFill>
                          <a:latin typeface="IBM Plex Sans"/>
                          <a:ea typeface="IBM Plex Sans"/>
                          <a:cs typeface="IBM Plex Sans"/>
                        </a:rPr>
                        <a:t>Muse Glimmer 30B (open)</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Four QLoRA steps and adapter reload; scoring failed</a:t>
                      </a:r>
                    </a:p>
                  </a:txBody>
                  <a:tcPr marL="190500" marR="190500" marT="152400" marB="152400" anchor="t">
                    <a:lnR w="9525">
                      <a:solidFill>
                        <a:srgbClr val="E4DED1"/>
                      </a:solidFill>
                    </a:lnR>
                    <a:lnB w="9525">
                      <a:solidFill>
                        <a:srgbClr val="E4DED1"/>
                      </a:solidFill>
                    </a:lnB>
                    <a:solidFill>
                      <a:srgbClr val="FFFDF8"/>
                    </a:solidFill>
                  </a:tcPr>
                </a:tc>
              </a:tr>
              <a:tr h="641003">
                <a:tc>
                  <a:txBody>
                    <a:bodyPr wrap="square" lIns="190500" tIns="152400" rIns="190500" bIns="152400">
                      <a:noAutofit/>
                    </a:bodyPr>
                    <a:lstStyle/>
                    <a:p>
                      <a:pPr algn="l"/>
                      <a:r>
                        <a:rPr sz="1950" b="0" i="0" u="none">
                          <a:solidFill>
                            <a:srgbClr val="3B4252"/>
                          </a:solidFill>
                          <a:latin typeface="IBM Plex Sans"/>
                          <a:ea typeface="IBM Plex Sans"/>
                          <a:cs typeface="IBM Plex Sans"/>
                        </a:rPr>
                        <a:t>Voice Transcribe</a:t>
                      </a:r>
                    </a:p>
                  </a:txBody>
                  <a:tcPr marL="190500" marR="190500" marT="152400" marB="152400" anchor="t">
                    <a:lnL w="9525">
                      <a:solidFill>
                        <a:srgbClr val="E4DED1"/>
                      </a:solidFill>
                    </a:lnL>
                    <a:lnR w="9525">
                      <a:solidFill>
                        <a:srgbClr val="E4DED1"/>
                      </a:solidFill>
                    </a:lnR>
                    <a:lnB w="9525">
                      <a:solidFill>
                        <a:srgbClr val="E4DED1"/>
                      </a:solidFill>
                    </a:lnB>
                    <a:solidFill>
                      <a:srgbClr val="FFFDF8"/>
                    </a:solidFill>
                  </a:tcPr>
                </a:tc>
                <a:tc>
                  <a:txBody>
                    <a:bodyPr wrap="square" lIns="190500" tIns="152400" rIns="190500" bIns="152400">
                      <a:noAutofit/>
                    </a:bodyPr>
                    <a:lstStyle/>
                    <a:p>
                      <a:pPr algn="l"/>
                      <a:r>
                        <a:rPr sz="1950" b="0" i="0" u="none">
                          <a:solidFill>
                            <a:srgbClr val="3B4252"/>
                          </a:solidFill>
                          <a:latin typeface="IBM Plex Sans"/>
                          <a:ea typeface="IBM Plex Sans"/>
                          <a:cs typeface="IBM Plex Sans"/>
                        </a:rPr>
                        <a:t>Planned captioning integration; not qualified here</a:t>
                      </a:r>
                    </a:p>
                  </a:txBody>
                  <a:tcPr marL="190500" marR="190500" marT="152400" marB="152400" anchor="t">
                    <a:lnR w="9525">
                      <a:solidFill>
                        <a:srgbClr val="E4DED1"/>
                      </a:solidFill>
                    </a:lnR>
                    <a:lnB w="9525">
                      <a:solidFill>
                        <a:srgbClr val="E4DED1"/>
                      </a:solidFill>
                    </a:lnB>
                    <a:solidFill>
                      <a:srgbClr val="FFFDF8"/>
                    </a:solidFill>
                  </a:tcPr>
                </a:tc>
              </a:tr>
            </a:tbl>
          </a:graphicData>
        </a:graphic>
      </p:graphicFrame>
      <p:pic>
        <p:nvPicPr>
          <p:cNvPr id="4" name="">
            <a:extLst xmlns:a="http://schemas.openxmlformats.org/drawingml/2006/main">
              <a:ext uri="{FF2B5EF4-FFF2-40B4-BE49-F238E27FC236}">
                <a16:creationId xmlns:a16="http://schemas.microsoft.com/office/drawing/2014/main" id="{998C5856-3F21-4081-BD91-5DA357A2AA54}"/>
              </a:ext>
            </a:extLst>
          </p:cNvPr>
          <p:cNvPicPr>
            <a:picLocks xmlns:a="http://schemas.openxmlformats.org/drawingml/2006/main" noChangeAspect="1"/>
          </p:cNvPicPr>
          <p:nvPr/>
        </p:nvPicPr>
        <p:blipFill>
          <a:blip xmlns:r="http://schemas.openxmlformats.org/officeDocument/2006/relationships" xmlns:a="http://schemas.openxmlformats.org/drawingml/2006/main" r:embed="R360d31f7959942d8">
            <a:extLst>
              <a:ext uri="{96DAC541-7B7A-43D3-8B79-37D633B846F1}">
                <asvg:svgBlip xmlns:asvg="http://schemas.microsoft.com/office/drawing/2016/SVG/main" r:embed="R35523edef3264a31"/>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5" name="meta-p-4-0">
            <a:extLst xmlns:a="http://schemas.openxmlformats.org/drawingml/2006/main">
              <a:ext uri="{FF2B5EF4-FFF2-40B4-BE49-F238E27FC236}">
                <a16:creationId xmlns:a16="http://schemas.microsoft.com/office/drawing/2014/main" id="{85604F99-4CDC-4DE5-B485-3BB2116A6A2A}"/>
              </a:ext>
            </a:extLst>
          </p:cNvPr>
          <p:cNvSpPr>
            <a:spLocks xmlns:a="http://schemas.openxmlformats.org/drawingml/2006/main" noGrp="1"/>
          </p:cNvSpPr>
          <p:nvPr/>
        </p:nvSpPr>
        <p:spPr>
          <a:xfrm xmlns:a="http://schemas.openxmlformats.org/drawingml/2006/main">
            <a:off x="1676400" y="9358313"/>
            <a:ext cx="2727871"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built with Meta</a:t>
            </a:r>
          </a:p>
        </p:txBody>
      </p:sp>
    </p:spTree>
    <p:extLst>
      <p:ext uri="{BB962C8B-B14F-4D97-AF65-F5344CB8AC3E}">
        <p14:creationId xmlns:p14="http://schemas.microsoft.com/office/powerpoint/2010/main" val="143488237"/>
      </p:ext>
    </p:extLst>
  </p:cSld>
</p:sld>
</file>

<file path=ppt/slides/slide18.xml><?xml version="1.0" encoding="utf-8"?>
<p:sld xmlns:p="http://schemas.openxmlformats.org/presentationml/2006/main">
  <p:cSld>
    <p:bg>
      <p:bgPr>
        <a:solidFill xmlns:a="http://schemas.openxmlformats.org/drawingml/2006/main">
          <a:srgbClr val="F5F2EA"/>
        </a:solidFill>
      </p:bgPr>
    </p:bg>
    <p:spTree>
      <p:nvGrpSpPr>
        <p:cNvPr id="1" name=""/>
        <p:cNvGrpSpPr/>
        <p:nvPr/>
      </p:nvGrpSpPr>
      <p:grpSpPr>
        <a:xfrm xmlns:a="http://schemas.openxmlformats.org/drawingml/2006/main"/>
      </p:grpSpPr>
      <p:sp>
        <p:nvSpPr>
          <p:cNvPr id="16" name="limits-shape-0">
            <a:extLst xmlns:a="http://schemas.openxmlformats.org/drawingml/2006/main">
              <a:ext uri="{FF2B5EF4-FFF2-40B4-BE49-F238E27FC236}">
                <a16:creationId xmlns:a16="http://schemas.microsoft.com/office/drawing/2014/main" id="{E9548704-F98A-4398-8B95-64700311E378}"/>
              </a:ext>
            </a:extLst>
          </p:cNvPr>
          <p:cNvSpPr>
            <a:spLocks xmlns:a="http://schemas.openxmlformats.org/drawingml/2006/main" noGrp="1"/>
          </p:cNvSpPr>
          <p:nvPr/>
        </p:nvSpPr>
        <p:spPr>
          <a:xfrm xmlns:a="http://schemas.openxmlformats.org/drawingml/2006/main">
            <a:off x="0" y="0"/>
            <a:ext cx="18288000" cy="95250"/>
          </a:xfrm>
          <a:prstGeom xmlns:a="http://schemas.openxmlformats.org/drawingml/2006/main" prst="rect">
            <a:avLst/>
          </a:prstGeom>
          <a:gradFill xmlns:a="http://schemas.openxmlformats.org/drawingml/2006/main">
            <a:gsLst>
              <a:gs pos="0">
                <a:srgbClr val="2A5DB0"/>
              </a:gs>
              <a:gs pos="100000">
                <a:srgbClr val="B8541F"/>
              </a:gs>
            </a:gsLst>
            <a:lin ang="0"/>
          </a:gradFill>
          <a:ln xmlns:a="http://schemas.openxmlformats.org/drawingml/2006/main" w="0">
            <a:solidFill>
              <a:srgbClr val="11161F"/>
            </a:solidFill>
          </a:ln>
        </p:spPr>
      </p:sp>
      <p:sp>
        <p:nvSpPr>
          <p:cNvPr id="2" name="limits-h2-1-0">
            <a:extLst xmlns:a="http://schemas.openxmlformats.org/drawingml/2006/main">
              <a:ext uri="{FF2B5EF4-FFF2-40B4-BE49-F238E27FC236}">
                <a16:creationId xmlns:a16="http://schemas.microsoft.com/office/drawing/2014/main" id="{51DB7B8C-3FAD-4FC3-B56E-F2AA67671D70}"/>
              </a:ext>
            </a:extLst>
          </p:cNvPr>
          <p:cNvSpPr>
            <a:spLocks xmlns:a="http://schemas.openxmlformats.org/drawingml/2006/main" noGrp="1"/>
          </p:cNvSpPr>
          <p:nvPr/>
        </p:nvSpPr>
        <p:spPr>
          <a:xfrm xmlns:a="http://schemas.openxmlformats.org/drawingml/2006/main">
            <a:off x="1219200" y="1138238"/>
            <a:ext cx="8590062"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5400" b="1" i="0" u="none">
                <a:solidFill>
                  <a:srgbClr val="11161F"/>
                </a:solidFill>
                <a:latin typeface="Space Grotesk"/>
                <a:ea typeface="Space Grotesk"/>
                <a:cs typeface="Space Grotesk"/>
              </a:rPr>
              <a:t>What we don’t claim (yet)</a:t>
            </a:r>
          </a:p>
        </p:txBody>
      </p:sp>
      <p:sp>
        <p:nvSpPr>
          <p:cNvPr id="3" name="limits-li-2-0">
            <a:extLst xmlns:a="http://schemas.openxmlformats.org/drawingml/2006/main">
              <a:ext uri="{FF2B5EF4-FFF2-40B4-BE49-F238E27FC236}">
                <a16:creationId xmlns:a16="http://schemas.microsoft.com/office/drawing/2014/main" id="{3499AB1F-EB32-46C8-B4E6-0CCDBF8D7B10}"/>
              </a:ext>
            </a:extLst>
          </p:cNvPr>
          <p:cNvSpPr>
            <a:spLocks xmlns:a="http://schemas.openxmlformats.org/drawingml/2006/main" noGrp="1"/>
          </p:cNvSpPr>
          <p:nvPr/>
        </p:nvSpPr>
        <p:spPr>
          <a:xfrm xmlns:a="http://schemas.openxmlformats.org/drawingml/2006/main">
            <a:off x="1562100" y="2368748"/>
            <a:ext cx="12667952"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3B4252"/>
                </a:solidFill>
                <a:latin typeface="IBM Plex Sans"/>
                <a:ea typeface="IBM Plex Sans"/>
                <a:cs typeface="IBM Plex Sans"/>
              </a:rPr>
              <a:t>Reported evaluation workloads are synthetic. They do not establish real-world effectiveness.</a:t>
            </a:r>
          </a:p>
        </p:txBody>
      </p:sp>
      <p:sp>
        <p:nvSpPr>
          <p:cNvPr id="4" name="">
            <a:extLst xmlns:a="http://schemas.openxmlformats.org/drawingml/2006/main">
              <a:ext uri="{FF2B5EF4-FFF2-40B4-BE49-F238E27FC236}">
                <a16:creationId xmlns:a16="http://schemas.microsoft.com/office/drawing/2014/main" id="{25FB85AF-486D-4D3E-B560-111A39EE33B8}"/>
              </a:ext>
            </a:extLst>
          </p:cNvPr>
          <p:cNvSpPr>
            <a:spLocks xmlns:a="http://schemas.openxmlformats.org/drawingml/2006/main" noGrp="1"/>
          </p:cNvSpPr>
          <p:nvPr/>
        </p:nvSpPr>
        <p:spPr>
          <a:xfrm xmlns:a="http://schemas.openxmlformats.org/drawingml/2006/main">
            <a:off x="1238250" y="2368748"/>
            <a:ext cx="266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0" b="0" i="0" u="none">
                <a:solidFill>
                  <a:srgbClr val="3B4252"/>
                </a:solidFill>
                <a:latin typeface="IBM Plex Sans"/>
                <a:ea typeface="IBM Plex Sans"/>
                <a:cs typeface="IBM Plex Sans"/>
              </a:defRPr>
            </a:defPPr>
            <a:lvl1pPr algn="l">
              <a:defRPr sz="2400" b="0" i="0" u="none">
                <a:solidFill>
                  <a:srgbClr val="3B4252"/>
                </a:solidFill>
                <a:latin typeface="IBM Plex Sans"/>
                <a:ea typeface="IBM Plex Sans"/>
                <a:cs typeface="IBM Plex Sans"/>
              </a:defRPr>
            </a:lvl1pPr>
            <a:lvl2pPr algn="l">
              <a:defRPr sz="2400" b="0" i="0" u="none">
                <a:solidFill>
                  <a:srgbClr val="3B4252"/>
                </a:solidFill>
                <a:latin typeface="IBM Plex Sans"/>
                <a:ea typeface="IBM Plex Sans"/>
                <a:cs typeface="IBM Plex Sans"/>
              </a:defRPr>
            </a:lvl2pPr>
            <a:lvl3pPr algn="l">
              <a:defRPr sz="2400" b="0" i="0" u="none">
                <a:solidFill>
                  <a:srgbClr val="3B4252"/>
                </a:solidFill>
                <a:latin typeface="IBM Plex Sans"/>
                <a:ea typeface="IBM Plex Sans"/>
                <a:cs typeface="IBM Plex Sans"/>
              </a:defRPr>
            </a:lvl3pPr>
            <a:lvl4pPr algn="l">
              <a:defRPr sz="2400" b="0" i="0" u="none">
                <a:solidFill>
                  <a:srgbClr val="3B4252"/>
                </a:solidFill>
                <a:latin typeface="IBM Plex Sans"/>
                <a:ea typeface="IBM Plex Sans"/>
                <a:cs typeface="IBM Plex Sans"/>
              </a:defRPr>
            </a:lvl4pPr>
            <a:lvl5pPr algn="l">
              <a:defRPr sz="2400" b="0" i="0" u="none">
                <a:solidFill>
                  <a:srgbClr val="3B4252"/>
                </a:solidFill>
                <a:latin typeface="IBM Plex Sans"/>
                <a:ea typeface="IBM Plex Sans"/>
                <a:cs typeface="IBM Plex Sans"/>
              </a:defRPr>
            </a:lvl5pPr>
            <a:lvl6pPr algn="l">
              <a:defRPr sz="2400" b="0" i="0" u="none">
                <a:solidFill>
                  <a:srgbClr val="3B4252"/>
                </a:solidFill>
                <a:latin typeface="IBM Plex Sans"/>
                <a:ea typeface="IBM Plex Sans"/>
                <a:cs typeface="IBM Plex Sans"/>
              </a:defRPr>
            </a:lvl6pPr>
            <a:lvl7pPr algn="l">
              <a:defRPr sz="2400" b="0" i="0" u="none">
                <a:solidFill>
                  <a:srgbClr val="3B4252"/>
                </a:solidFill>
                <a:latin typeface="IBM Plex Sans"/>
                <a:ea typeface="IBM Plex Sans"/>
                <a:cs typeface="IBM Plex Sans"/>
              </a:defRPr>
            </a:lvl7pPr>
            <a:lvl8pPr algn="l">
              <a:defRPr sz="2400" b="0" i="0" u="none">
                <a:solidFill>
                  <a:srgbClr val="3B4252"/>
                </a:solidFill>
                <a:latin typeface="IBM Plex Sans"/>
                <a:ea typeface="IBM Plex Sans"/>
                <a:cs typeface="IBM Plex Sans"/>
              </a:defRPr>
            </a:lvl8pPr>
            <a:lvl9pPr algn="l">
              <a:defRPr sz="2400" b="0" i="0" u="none">
                <a:solidFill>
                  <a:srgbClr val="3B4252"/>
                </a:solidFill>
                <a:latin typeface="IBM Plex Sans"/>
                <a:ea typeface="IBM Plex Sans"/>
                <a:cs typeface="IBM Plex Sans"/>
              </a:defRPr>
            </a:lvl9pPr>
          </a:lstStyle>
          <a:p xmlns:a="http://schemas.openxmlformats.org/drawingml/2006/main">
            <a:pPr algn="l">
              <a:defRPr sz="2400" b="0" i="0" u="none">
                <a:solidFill>
                  <a:srgbClr val="3B4252"/>
                </a:solidFill>
                <a:latin typeface="IBM Plex Sans"/>
                <a:ea typeface="IBM Plex Sans"/>
                <a:cs typeface="IBM Plex Sans"/>
              </a:defRPr>
            </a:pPr>
            <a:r>
              <a:rPr sz="2400" b="0" i="0" u="none">
                <a:solidFill>
                  <a:srgbClr val="3B4252"/>
                </a:solidFill>
                <a:latin typeface="IBM Plex Sans"/>
                <a:ea typeface="IBM Plex Sans"/>
                <a:cs typeface="IBM Plex Sans"/>
              </a:rPr>
              <a:t>•</a:t>
            </a:r>
          </a:p>
        </p:txBody>
      </p:sp>
      <p:sp>
        <p:nvSpPr>
          <p:cNvPr id="5" name="limits-li-3-0">
            <a:extLst xmlns:a="http://schemas.openxmlformats.org/drawingml/2006/main">
              <a:ext uri="{FF2B5EF4-FFF2-40B4-BE49-F238E27FC236}">
                <a16:creationId xmlns:a16="http://schemas.microsoft.com/office/drawing/2014/main" id="{107A71A2-FF9A-45B6-BDDE-684F0CD9F0C5}"/>
              </a:ext>
            </a:extLst>
          </p:cNvPr>
          <p:cNvSpPr>
            <a:spLocks xmlns:a="http://schemas.openxmlformats.org/drawingml/2006/main" noGrp="1"/>
          </p:cNvSpPr>
          <p:nvPr/>
        </p:nvSpPr>
        <p:spPr>
          <a:xfrm xmlns:a="http://schemas.openxmlformats.org/drawingml/2006/main">
            <a:off x="1562100" y="2940248"/>
            <a:ext cx="10804178"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3B4252"/>
                </a:solidFill>
                <a:latin typeface="IBM Plex Sans"/>
                <a:ea typeface="IBM Plex Sans"/>
                <a:cs typeface="IBM Plex Sans"/>
              </a:rPr>
              <a:t>Passing runs show these agents and versions worked, not that every agent will.</a:t>
            </a:r>
          </a:p>
        </p:txBody>
      </p:sp>
      <p:sp>
        <p:nvSpPr>
          <p:cNvPr id="6" name="">
            <a:extLst xmlns:a="http://schemas.openxmlformats.org/drawingml/2006/main">
              <a:ext uri="{FF2B5EF4-FFF2-40B4-BE49-F238E27FC236}">
                <a16:creationId xmlns:a16="http://schemas.microsoft.com/office/drawing/2014/main" id="{74A2E5AB-2F9F-436C-83F2-11E48AD342AA}"/>
              </a:ext>
            </a:extLst>
          </p:cNvPr>
          <p:cNvSpPr>
            <a:spLocks xmlns:a="http://schemas.openxmlformats.org/drawingml/2006/main" noGrp="1"/>
          </p:cNvSpPr>
          <p:nvPr/>
        </p:nvSpPr>
        <p:spPr>
          <a:xfrm xmlns:a="http://schemas.openxmlformats.org/drawingml/2006/main">
            <a:off x="1238250" y="2940248"/>
            <a:ext cx="266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0" b="0" i="0" u="none">
                <a:solidFill>
                  <a:srgbClr val="3B4252"/>
                </a:solidFill>
                <a:latin typeface="IBM Plex Sans"/>
                <a:ea typeface="IBM Plex Sans"/>
                <a:cs typeface="IBM Plex Sans"/>
              </a:defRPr>
            </a:defPPr>
            <a:lvl1pPr algn="l">
              <a:defRPr sz="2400" b="0" i="0" u="none">
                <a:solidFill>
                  <a:srgbClr val="3B4252"/>
                </a:solidFill>
                <a:latin typeface="IBM Plex Sans"/>
                <a:ea typeface="IBM Plex Sans"/>
                <a:cs typeface="IBM Plex Sans"/>
              </a:defRPr>
            </a:lvl1pPr>
            <a:lvl2pPr algn="l">
              <a:defRPr sz="2400" b="0" i="0" u="none">
                <a:solidFill>
                  <a:srgbClr val="3B4252"/>
                </a:solidFill>
                <a:latin typeface="IBM Plex Sans"/>
                <a:ea typeface="IBM Plex Sans"/>
                <a:cs typeface="IBM Plex Sans"/>
              </a:defRPr>
            </a:lvl2pPr>
            <a:lvl3pPr algn="l">
              <a:defRPr sz="2400" b="0" i="0" u="none">
                <a:solidFill>
                  <a:srgbClr val="3B4252"/>
                </a:solidFill>
                <a:latin typeface="IBM Plex Sans"/>
                <a:ea typeface="IBM Plex Sans"/>
                <a:cs typeface="IBM Plex Sans"/>
              </a:defRPr>
            </a:lvl3pPr>
            <a:lvl4pPr algn="l">
              <a:defRPr sz="2400" b="0" i="0" u="none">
                <a:solidFill>
                  <a:srgbClr val="3B4252"/>
                </a:solidFill>
                <a:latin typeface="IBM Plex Sans"/>
                <a:ea typeface="IBM Plex Sans"/>
                <a:cs typeface="IBM Plex Sans"/>
              </a:defRPr>
            </a:lvl4pPr>
            <a:lvl5pPr algn="l">
              <a:defRPr sz="2400" b="0" i="0" u="none">
                <a:solidFill>
                  <a:srgbClr val="3B4252"/>
                </a:solidFill>
                <a:latin typeface="IBM Plex Sans"/>
                <a:ea typeface="IBM Plex Sans"/>
                <a:cs typeface="IBM Plex Sans"/>
              </a:defRPr>
            </a:lvl5pPr>
            <a:lvl6pPr algn="l">
              <a:defRPr sz="2400" b="0" i="0" u="none">
                <a:solidFill>
                  <a:srgbClr val="3B4252"/>
                </a:solidFill>
                <a:latin typeface="IBM Plex Sans"/>
                <a:ea typeface="IBM Plex Sans"/>
                <a:cs typeface="IBM Plex Sans"/>
              </a:defRPr>
            </a:lvl6pPr>
            <a:lvl7pPr algn="l">
              <a:defRPr sz="2400" b="0" i="0" u="none">
                <a:solidFill>
                  <a:srgbClr val="3B4252"/>
                </a:solidFill>
                <a:latin typeface="IBM Plex Sans"/>
                <a:ea typeface="IBM Plex Sans"/>
                <a:cs typeface="IBM Plex Sans"/>
              </a:defRPr>
            </a:lvl7pPr>
            <a:lvl8pPr algn="l">
              <a:defRPr sz="2400" b="0" i="0" u="none">
                <a:solidFill>
                  <a:srgbClr val="3B4252"/>
                </a:solidFill>
                <a:latin typeface="IBM Plex Sans"/>
                <a:ea typeface="IBM Plex Sans"/>
                <a:cs typeface="IBM Plex Sans"/>
              </a:defRPr>
            </a:lvl8pPr>
            <a:lvl9pPr algn="l">
              <a:defRPr sz="2400" b="0" i="0" u="none">
                <a:solidFill>
                  <a:srgbClr val="3B4252"/>
                </a:solidFill>
                <a:latin typeface="IBM Plex Sans"/>
                <a:ea typeface="IBM Plex Sans"/>
                <a:cs typeface="IBM Plex Sans"/>
              </a:defRPr>
            </a:lvl9pPr>
          </a:lstStyle>
          <a:p xmlns:a="http://schemas.openxmlformats.org/drawingml/2006/main">
            <a:pPr algn="l">
              <a:defRPr sz="2400" b="0" i="0" u="none">
                <a:solidFill>
                  <a:srgbClr val="3B4252"/>
                </a:solidFill>
                <a:latin typeface="IBM Plex Sans"/>
                <a:ea typeface="IBM Plex Sans"/>
                <a:cs typeface="IBM Plex Sans"/>
              </a:defRPr>
            </a:pPr>
            <a:r>
              <a:rPr sz="2400" b="0" i="0" u="none">
                <a:solidFill>
                  <a:srgbClr val="3B4252"/>
                </a:solidFill>
                <a:latin typeface="IBM Plex Sans"/>
                <a:ea typeface="IBM Plex Sans"/>
                <a:cs typeface="IBM Plex Sans"/>
              </a:rPr>
              <a:t>•</a:t>
            </a:r>
          </a:p>
        </p:txBody>
      </p:sp>
      <p:sp>
        <p:nvSpPr>
          <p:cNvPr id="7" name="limits-li-4-0">
            <a:extLst xmlns:a="http://schemas.openxmlformats.org/drawingml/2006/main">
              <a:ext uri="{FF2B5EF4-FFF2-40B4-BE49-F238E27FC236}">
                <a16:creationId xmlns:a16="http://schemas.microsoft.com/office/drawing/2014/main" id="{0B447503-E68C-42B3-919E-7C5448F300DD}"/>
              </a:ext>
            </a:extLst>
          </p:cNvPr>
          <p:cNvSpPr>
            <a:spLocks xmlns:a="http://schemas.openxmlformats.org/drawingml/2006/main" noGrp="1"/>
          </p:cNvSpPr>
          <p:nvPr/>
        </p:nvSpPr>
        <p:spPr>
          <a:xfrm xmlns:a="http://schemas.openxmlformats.org/drawingml/2006/main">
            <a:off x="1562100" y="3511748"/>
            <a:ext cx="87851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3B4252"/>
                </a:solidFill>
                <a:latin typeface="IBM Plex Sans"/>
                <a:ea typeface="IBM Plex Sans"/>
                <a:cs typeface="IBM Plex Sans"/>
              </a:rPr>
              <a:t>The process for adding and rolling back shim rules isn’t finished.</a:t>
            </a:r>
          </a:p>
        </p:txBody>
      </p:sp>
      <p:sp>
        <p:nvSpPr>
          <p:cNvPr id="8" name="">
            <a:extLst xmlns:a="http://schemas.openxmlformats.org/drawingml/2006/main">
              <a:ext uri="{FF2B5EF4-FFF2-40B4-BE49-F238E27FC236}">
                <a16:creationId xmlns:a16="http://schemas.microsoft.com/office/drawing/2014/main" id="{56ED9C71-D64B-4900-A60E-07E6F291BFDB}"/>
              </a:ext>
            </a:extLst>
          </p:cNvPr>
          <p:cNvSpPr>
            <a:spLocks xmlns:a="http://schemas.openxmlformats.org/drawingml/2006/main" noGrp="1"/>
          </p:cNvSpPr>
          <p:nvPr/>
        </p:nvSpPr>
        <p:spPr>
          <a:xfrm xmlns:a="http://schemas.openxmlformats.org/drawingml/2006/main">
            <a:off x="1238250" y="3511748"/>
            <a:ext cx="266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0" b="0" i="0" u="none">
                <a:solidFill>
                  <a:srgbClr val="3B4252"/>
                </a:solidFill>
                <a:latin typeface="IBM Plex Sans"/>
                <a:ea typeface="IBM Plex Sans"/>
                <a:cs typeface="IBM Plex Sans"/>
              </a:defRPr>
            </a:defPPr>
            <a:lvl1pPr algn="l">
              <a:defRPr sz="2400" b="0" i="0" u="none">
                <a:solidFill>
                  <a:srgbClr val="3B4252"/>
                </a:solidFill>
                <a:latin typeface="IBM Plex Sans"/>
                <a:ea typeface="IBM Plex Sans"/>
                <a:cs typeface="IBM Plex Sans"/>
              </a:defRPr>
            </a:lvl1pPr>
            <a:lvl2pPr algn="l">
              <a:defRPr sz="2400" b="0" i="0" u="none">
                <a:solidFill>
                  <a:srgbClr val="3B4252"/>
                </a:solidFill>
                <a:latin typeface="IBM Plex Sans"/>
                <a:ea typeface="IBM Plex Sans"/>
                <a:cs typeface="IBM Plex Sans"/>
              </a:defRPr>
            </a:lvl2pPr>
            <a:lvl3pPr algn="l">
              <a:defRPr sz="2400" b="0" i="0" u="none">
                <a:solidFill>
                  <a:srgbClr val="3B4252"/>
                </a:solidFill>
                <a:latin typeface="IBM Plex Sans"/>
                <a:ea typeface="IBM Plex Sans"/>
                <a:cs typeface="IBM Plex Sans"/>
              </a:defRPr>
            </a:lvl3pPr>
            <a:lvl4pPr algn="l">
              <a:defRPr sz="2400" b="0" i="0" u="none">
                <a:solidFill>
                  <a:srgbClr val="3B4252"/>
                </a:solidFill>
                <a:latin typeface="IBM Plex Sans"/>
                <a:ea typeface="IBM Plex Sans"/>
                <a:cs typeface="IBM Plex Sans"/>
              </a:defRPr>
            </a:lvl4pPr>
            <a:lvl5pPr algn="l">
              <a:defRPr sz="2400" b="0" i="0" u="none">
                <a:solidFill>
                  <a:srgbClr val="3B4252"/>
                </a:solidFill>
                <a:latin typeface="IBM Plex Sans"/>
                <a:ea typeface="IBM Plex Sans"/>
                <a:cs typeface="IBM Plex Sans"/>
              </a:defRPr>
            </a:lvl5pPr>
            <a:lvl6pPr algn="l">
              <a:defRPr sz="2400" b="0" i="0" u="none">
                <a:solidFill>
                  <a:srgbClr val="3B4252"/>
                </a:solidFill>
                <a:latin typeface="IBM Plex Sans"/>
                <a:ea typeface="IBM Plex Sans"/>
                <a:cs typeface="IBM Plex Sans"/>
              </a:defRPr>
            </a:lvl6pPr>
            <a:lvl7pPr algn="l">
              <a:defRPr sz="2400" b="0" i="0" u="none">
                <a:solidFill>
                  <a:srgbClr val="3B4252"/>
                </a:solidFill>
                <a:latin typeface="IBM Plex Sans"/>
                <a:ea typeface="IBM Plex Sans"/>
                <a:cs typeface="IBM Plex Sans"/>
              </a:defRPr>
            </a:lvl7pPr>
            <a:lvl8pPr algn="l">
              <a:defRPr sz="2400" b="0" i="0" u="none">
                <a:solidFill>
                  <a:srgbClr val="3B4252"/>
                </a:solidFill>
                <a:latin typeface="IBM Plex Sans"/>
                <a:ea typeface="IBM Plex Sans"/>
                <a:cs typeface="IBM Plex Sans"/>
              </a:defRPr>
            </a:lvl8pPr>
            <a:lvl9pPr algn="l">
              <a:defRPr sz="2400" b="0" i="0" u="none">
                <a:solidFill>
                  <a:srgbClr val="3B4252"/>
                </a:solidFill>
                <a:latin typeface="IBM Plex Sans"/>
                <a:ea typeface="IBM Plex Sans"/>
                <a:cs typeface="IBM Plex Sans"/>
              </a:defRPr>
            </a:lvl9pPr>
          </a:lstStyle>
          <a:p xmlns:a="http://schemas.openxmlformats.org/drawingml/2006/main">
            <a:pPr algn="l">
              <a:defRPr sz="2400" b="0" i="0" u="none">
                <a:solidFill>
                  <a:srgbClr val="3B4252"/>
                </a:solidFill>
                <a:latin typeface="IBM Plex Sans"/>
                <a:ea typeface="IBM Plex Sans"/>
                <a:cs typeface="IBM Plex Sans"/>
              </a:defRPr>
            </a:pPr>
            <a:r>
              <a:rPr sz="2400" b="0" i="0" u="none">
                <a:solidFill>
                  <a:srgbClr val="3B4252"/>
                </a:solidFill>
                <a:latin typeface="IBM Plex Sans"/>
                <a:ea typeface="IBM Plex Sans"/>
                <a:cs typeface="IBM Plex Sans"/>
              </a:rPr>
              <a:t>•</a:t>
            </a:r>
          </a:p>
        </p:txBody>
      </p:sp>
      <p:sp>
        <p:nvSpPr>
          <p:cNvPr id="9" name="limits-li-5-0">
            <a:extLst xmlns:a="http://schemas.openxmlformats.org/drawingml/2006/main">
              <a:ext uri="{FF2B5EF4-FFF2-40B4-BE49-F238E27FC236}">
                <a16:creationId xmlns:a16="http://schemas.microsoft.com/office/drawing/2014/main" id="{846E8138-D43C-4859-8150-CC72D6A25D56}"/>
              </a:ext>
            </a:extLst>
          </p:cNvPr>
          <p:cNvSpPr>
            <a:spLocks xmlns:a="http://schemas.openxmlformats.org/drawingml/2006/main" noGrp="1"/>
          </p:cNvSpPr>
          <p:nvPr/>
        </p:nvSpPr>
        <p:spPr>
          <a:xfrm xmlns:a="http://schemas.openxmlformats.org/drawingml/2006/main">
            <a:off x="1562100" y="4083248"/>
            <a:ext cx="1397704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3B4252"/>
                </a:solidFill>
                <a:latin typeface="IBM Plex Sans"/>
                <a:ea typeface="IBM Plex Sans"/>
                <a:cs typeface="IBM Plex Sans"/>
              </a:rPr>
              <a:t>Research tools and candidate packs exist. General daily collection and mailbox intake remain pending.</a:t>
            </a:r>
          </a:p>
        </p:txBody>
      </p:sp>
      <p:sp>
        <p:nvSpPr>
          <p:cNvPr id="10" name="">
            <a:extLst xmlns:a="http://schemas.openxmlformats.org/drawingml/2006/main">
              <a:ext uri="{FF2B5EF4-FFF2-40B4-BE49-F238E27FC236}">
                <a16:creationId xmlns:a16="http://schemas.microsoft.com/office/drawing/2014/main" id="{1694B80B-9A0E-48EF-8F81-E5BC178D9651}"/>
              </a:ext>
            </a:extLst>
          </p:cNvPr>
          <p:cNvSpPr>
            <a:spLocks xmlns:a="http://schemas.openxmlformats.org/drawingml/2006/main" noGrp="1"/>
          </p:cNvSpPr>
          <p:nvPr/>
        </p:nvSpPr>
        <p:spPr>
          <a:xfrm xmlns:a="http://schemas.openxmlformats.org/drawingml/2006/main">
            <a:off x="1238250" y="4083248"/>
            <a:ext cx="266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0" b="0" i="0" u="none">
                <a:solidFill>
                  <a:srgbClr val="3B4252"/>
                </a:solidFill>
                <a:latin typeface="IBM Plex Sans"/>
                <a:ea typeface="IBM Plex Sans"/>
                <a:cs typeface="IBM Plex Sans"/>
              </a:defRPr>
            </a:defPPr>
            <a:lvl1pPr algn="l">
              <a:defRPr sz="2400" b="0" i="0" u="none">
                <a:solidFill>
                  <a:srgbClr val="3B4252"/>
                </a:solidFill>
                <a:latin typeface="IBM Plex Sans"/>
                <a:ea typeface="IBM Plex Sans"/>
                <a:cs typeface="IBM Plex Sans"/>
              </a:defRPr>
            </a:lvl1pPr>
            <a:lvl2pPr algn="l">
              <a:defRPr sz="2400" b="0" i="0" u="none">
                <a:solidFill>
                  <a:srgbClr val="3B4252"/>
                </a:solidFill>
                <a:latin typeface="IBM Plex Sans"/>
                <a:ea typeface="IBM Plex Sans"/>
                <a:cs typeface="IBM Plex Sans"/>
              </a:defRPr>
            </a:lvl2pPr>
            <a:lvl3pPr algn="l">
              <a:defRPr sz="2400" b="0" i="0" u="none">
                <a:solidFill>
                  <a:srgbClr val="3B4252"/>
                </a:solidFill>
                <a:latin typeface="IBM Plex Sans"/>
                <a:ea typeface="IBM Plex Sans"/>
                <a:cs typeface="IBM Plex Sans"/>
              </a:defRPr>
            </a:lvl3pPr>
            <a:lvl4pPr algn="l">
              <a:defRPr sz="2400" b="0" i="0" u="none">
                <a:solidFill>
                  <a:srgbClr val="3B4252"/>
                </a:solidFill>
                <a:latin typeface="IBM Plex Sans"/>
                <a:ea typeface="IBM Plex Sans"/>
                <a:cs typeface="IBM Plex Sans"/>
              </a:defRPr>
            </a:lvl4pPr>
            <a:lvl5pPr algn="l">
              <a:defRPr sz="2400" b="0" i="0" u="none">
                <a:solidFill>
                  <a:srgbClr val="3B4252"/>
                </a:solidFill>
                <a:latin typeface="IBM Plex Sans"/>
                <a:ea typeface="IBM Plex Sans"/>
                <a:cs typeface="IBM Plex Sans"/>
              </a:defRPr>
            </a:lvl5pPr>
            <a:lvl6pPr algn="l">
              <a:defRPr sz="2400" b="0" i="0" u="none">
                <a:solidFill>
                  <a:srgbClr val="3B4252"/>
                </a:solidFill>
                <a:latin typeface="IBM Plex Sans"/>
                <a:ea typeface="IBM Plex Sans"/>
                <a:cs typeface="IBM Plex Sans"/>
              </a:defRPr>
            </a:lvl6pPr>
            <a:lvl7pPr algn="l">
              <a:defRPr sz="2400" b="0" i="0" u="none">
                <a:solidFill>
                  <a:srgbClr val="3B4252"/>
                </a:solidFill>
                <a:latin typeface="IBM Plex Sans"/>
                <a:ea typeface="IBM Plex Sans"/>
                <a:cs typeface="IBM Plex Sans"/>
              </a:defRPr>
            </a:lvl7pPr>
            <a:lvl8pPr algn="l">
              <a:defRPr sz="2400" b="0" i="0" u="none">
                <a:solidFill>
                  <a:srgbClr val="3B4252"/>
                </a:solidFill>
                <a:latin typeface="IBM Plex Sans"/>
                <a:ea typeface="IBM Plex Sans"/>
                <a:cs typeface="IBM Plex Sans"/>
              </a:defRPr>
            </a:lvl8pPr>
            <a:lvl9pPr algn="l">
              <a:defRPr sz="2400" b="0" i="0" u="none">
                <a:solidFill>
                  <a:srgbClr val="3B4252"/>
                </a:solidFill>
                <a:latin typeface="IBM Plex Sans"/>
                <a:ea typeface="IBM Plex Sans"/>
                <a:cs typeface="IBM Plex Sans"/>
              </a:defRPr>
            </a:lvl9pPr>
          </a:lstStyle>
          <a:p xmlns:a="http://schemas.openxmlformats.org/drawingml/2006/main">
            <a:pPr algn="l">
              <a:defRPr sz="2400" b="0" i="0" u="none">
                <a:solidFill>
                  <a:srgbClr val="3B4252"/>
                </a:solidFill>
                <a:latin typeface="IBM Plex Sans"/>
                <a:ea typeface="IBM Plex Sans"/>
                <a:cs typeface="IBM Plex Sans"/>
              </a:defRPr>
            </a:pPr>
            <a:r>
              <a:rPr sz="2400" b="0" i="0" u="none">
                <a:solidFill>
                  <a:srgbClr val="3B4252"/>
                </a:solidFill>
                <a:latin typeface="IBM Plex Sans"/>
                <a:ea typeface="IBM Plex Sans"/>
                <a:cs typeface="IBM Plex Sans"/>
              </a:rPr>
              <a:t>•</a:t>
            </a:r>
          </a:p>
        </p:txBody>
      </p:sp>
      <p:sp>
        <p:nvSpPr>
          <p:cNvPr id="11" name="limits-li-6-0">
            <a:extLst xmlns:a="http://schemas.openxmlformats.org/drawingml/2006/main">
              <a:ext uri="{FF2B5EF4-FFF2-40B4-BE49-F238E27FC236}">
                <a16:creationId xmlns:a16="http://schemas.microsoft.com/office/drawing/2014/main" id="{818E651B-A275-4412-9A83-B247546F2B65}"/>
              </a:ext>
            </a:extLst>
          </p:cNvPr>
          <p:cNvSpPr>
            <a:spLocks xmlns:a="http://schemas.openxmlformats.org/drawingml/2006/main" noGrp="1"/>
          </p:cNvSpPr>
          <p:nvPr/>
        </p:nvSpPr>
        <p:spPr>
          <a:xfrm xmlns:a="http://schemas.openxmlformats.org/drawingml/2006/main">
            <a:off x="1562100" y="4654748"/>
            <a:ext cx="13067258"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400" b="0" i="0" u="none">
                <a:solidFill>
                  <a:srgbClr val="3B4252"/>
                </a:solidFill>
                <a:latin typeface="IBM Plex Sans"/>
                <a:ea typeface="IBM Plex Sans"/>
                <a:cs typeface="IBM Plex Sans"/>
              </a:rPr>
              <a:t>Learning must beat the unchanged baseline on unseen tasks and pass review before admission.</a:t>
            </a:r>
          </a:p>
        </p:txBody>
      </p:sp>
      <p:sp>
        <p:nvSpPr>
          <p:cNvPr id="12" name="">
            <a:extLst xmlns:a="http://schemas.openxmlformats.org/drawingml/2006/main">
              <a:ext uri="{FF2B5EF4-FFF2-40B4-BE49-F238E27FC236}">
                <a16:creationId xmlns:a16="http://schemas.microsoft.com/office/drawing/2014/main" id="{23D769EA-9A65-4AF7-AAE9-241D0D706979}"/>
              </a:ext>
            </a:extLst>
          </p:cNvPr>
          <p:cNvSpPr>
            <a:spLocks xmlns:a="http://schemas.openxmlformats.org/drawingml/2006/main" noGrp="1"/>
          </p:cNvSpPr>
          <p:nvPr/>
        </p:nvSpPr>
        <p:spPr>
          <a:xfrm xmlns:a="http://schemas.openxmlformats.org/drawingml/2006/main">
            <a:off x="1238250" y="4654748"/>
            <a:ext cx="266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defRPr sz="2400" b="0" i="0" u="none">
                <a:solidFill>
                  <a:srgbClr val="3B4252"/>
                </a:solidFill>
                <a:latin typeface="IBM Plex Sans"/>
                <a:ea typeface="IBM Plex Sans"/>
                <a:cs typeface="IBM Plex Sans"/>
              </a:defRPr>
            </a:defPPr>
            <a:lvl1pPr algn="l">
              <a:defRPr sz="2400" b="0" i="0" u="none">
                <a:solidFill>
                  <a:srgbClr val="3B4252"/>
                </a:solidFill>
                <a:latin typeface="IBM Plex Sans"/>
                <a:ea typeface="IBM Plex Sans"/>
                <a:cs typeface="IBM Plex Sans"/>
              </a:defRPr>
            </a:lvl1pPr>
            <a:lvl2pPr algn="l">
              <a:defRPr sz="2400" b="0" i="0" u="none">
                <a:solidFill>
                  <a:srgbClr val="3B4252"/>
                </a:solidFill>
                <a:latin typeface="IBM Plex Sans"/>
                <a:ea typeface="IBM Plex Sans"/>
                <a:cs typeface="IBM Plex Sans"/>
              </a:defRPr>
            </a:lvl2pPr>
            <a:lvl3pPr algn="l">
              <a:defRPr sz="2400" b="0" i="0" u="none">
                <a:solidFill>
                  <a:srgbClr val="3B4252"/>
                </a:solidFill>
                <a:latin typeface="IBM Plex Sans"/>
                <a:ea typeface="IBM Plex Sans"/>
                <a:cs typeface="IBM Plex Sans"/>
              </a:defRPr>
            </a:lvl3pPr>
            <a:lvl4pPr algn="l">
              <a:defRPr sz="2400" b="0" i="0" u="none">
                <a:solidFill>
                  <a:srgbClr val="3B4252"/>
                </a:solidFill>
                <a:latin typeface="IBM Plex Sans"/>
                <a:ea typeface="IBM Plex Sans"/>
                <a:cs typeface="IBM Plex Sans"/>
              </a:defRPr>
            </a:lvl4pPr>
            <a:lvl5pPr algn="l">
              <a:defRPr sz="2400" b="0" i="0" u="none">
                <a:solidFill>
                  <a:srgbClr val="3B4252"/>
                </a:solidFill>
                <a:latin typeface="IBM Plex Sans"/>
                <a:ea typeface="IBM Plex Sans"/>
                <a:cs typeface="IBM Plex Sans"/>
              </a:defRPr>
            </a:lvl5pPr>
            <a:lvl6pPr algn="l">
              <a:defRPr sz="2400" b="0" i="0" u="none">
                <a:solidFill>
                  <a:srgbClr val="3B4252"/>
                </a:solidFill>
                <a:latin typeface="IBM Plex Sans"/>
                <a:ea typeface="IBM Plex Sans"/>
                <a:cs typeface="IBM Plex Sans"/>
              </a:defRPr>
            </a:lvl6pPr>
            <a:lvl7pPr algn="l">
              <a:defRPr sz="2400" b="0" i="0" u="none">
                <a:solidFill>
                  <a:srgbClr val="3B4252"/>
                </a:solidFill>
                <a:latin typeface="IBM Plex Sans"/>
                <a:ea typeface="IBM Plex Sans"/>
                <a:cs typeface="IBM Plex Sans"/>
              </a:defRPr>
            </a:lvl7pPr>
            <a:lvl8pPr algn="l">
              <a:defRPr sz="2400" b="0" i="0" u="none">
                <a:solidFill>
                  <a:srgbClr val="3B4252"/>
                </a:solidFill>
                <a:latin typeface="IBM Plex Sans"/>
                <a:ea typeface="IBM Plex Sans"/>
                <a:cs typeface="IBM Plex Sans"/>
              </a:defRPr>
            </a:lvl8pPr>
            <a:lvl9pPr algn="l">
              <a:defRPr sz="2400" b="0" i="0" u="none">
                <a:solidFill>
                  <a:srgbClr val="3B4252"/>
                </a:solidFill>
                <a:latin typeface="IBM Plex Sans"/>
                <a:ea typeface="IBM Plex Sans"/>
                <a:cs typeface="IBM Plex Sans"/>
              </a:defRPr>
            </a:lvl9pPr>
          </a:lstStyle>
          <a:p xmlns:a="http://schemas.openxmlformats.org/drawingml/2006/main">
            <a:pPr algn="l">
              <a:defRPr sz="2400" b="0" i="0" u="none">
                <a:solidFill>
                  <a:srgbClr val="3B4252"/>
                </a:solidFill>
                <a:latin typeface="IBM Plex Sans"/>
                <a:ea typeface="IBM Plex Sans"/>
                <a:cs typeface="IBM Plex Sans"/>
              </a:defRPr>
            </a:pPr>
            <a:r>
              <a:rPr sz="2400" b="0" i="0" u="none">
                <a:solidFill>
                  <a:srgbClr val="3B4252"/>
                </a:solidFill>
                <a:latin typeface="IBM Plex Sans"/>
                <a:ea typeface="IBM Plex Sans"/>
                <a:cs typeface="IBM Plex Sans"/>
              </a:rPr>
              <a:t>•</a:t>
            </a:r>
          </a:p>
        </p:txBody>
      </p:sp>
      <p:sp>
        <p:nvSpPr>
          <p:cNvPr id="13" name="limits-p-7-0">
            <a:extLst xmlns:a="http://schemas.openxmlformats.org/drawingml/2006/main">
              <a:ext uri="{FF2B5EF4-FFF2-40B4-BE49-F238E27FC236}">
                <a16:creationId xmlns:a16="http://schemas.microsoft.com/office/drawing/2014/main" id="{2DBFCDE0-663F-492A-BE8E-62A31AA3C343}"/>
              </a:ext>
            </a:extLst>
          </p:cNvPr>
          <p:cNvSpPr>
            <a:spLocks xmlns:a="http://schemas.openxmlformats.org/drawingml/2006/main" noGrp="1"/>
          </p:cNvSpPr>
          <p:nvPr/>
        </p:nvSpPr>
        <p:spPr>
          <a:xfrm xmlns:a="http://schemas.openxmlformats.org/drawingml/2006/main">
            <a:off x="1219200" y="5473898"/>
            <a:ext cx="1062305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2250" b="1" i="0" u="none">
                <a:solidFill>
                  <a:srgbClr val="B8541F"/>
                </a:solidFill>
                <a:latin typeface="IBM Plex Sans"/>
                <a:ea typeface="IBM Plex Sans"/>
                <a:cs typeface="IBM Plex Sans"/>
              </a:rPr>
              <a:t>Shamash policy requires uncertainty and human review of serious conclusions.</a:t>
            </a:r>
          </a:p>
        </p:txBody>
      </p:sp>
      <p:pic>
        <p:nvPicPr>
          <p:cNvPr id="14" name="">
            <a:extLst xmlns:a="http://schemas.openxmlformats.org/drawingml/2006/main">
              <a:ext uri="{FF2B5EF4-FFF2-40B4-BE49-F238E27FC236}">
                <a16:creationId xmlns:a16="http://schemas.microsoft.com/office/drawing/2014/main" id="{9CA81A23-752A-48EE-A53E-FF67B5BB5919}"/>
              </a:ext>
            </a:extLst>
          </p:cNvPr>
          <p:cNvPicPr>
            <a:picLocks xmlns:a="http://schemas.openxmlformats.org/drawingml/2006/main" noChangeAspect="1"/>
          </p:cNvPicPr>
          <p:nvPr/>
        </p:nvPicPr>
        <p:blipFill>
          <a:blip xmlns:r="http://schemas.openxmlformats.org/officeDocument/2006/relationships" xmlns:a="http://schemas.openxmlformats.org/drawingml/2006/main" r:embed="R9857d8f6f71541fe">
            <a:extLst>
              <a:ext uri="{96DAC541-7B7A-43D3-8B79-37D633B846F1}">
                <asvg:svgBlip xmlns:asvg="http://schemas.microsoft.com/office/drawing/2016/SVG/main" r:embed="Rffa652fd2881484e"/>
              </a:ext>
            </a:extLst>
          </a:blip>
          <a:stretch xmlns:a="http://schemas.openxmlformats.org/drawingml/2006/main"/>
        </p:blipFill>
        <p:spPr>
          <a:xfrm xmlns:a="http://schemas.openxmlformats.org/drawingml/2006/main">
            <a:off x="1219200" y="9372600"/>
            <a:ext cx="304800" cy="304800"/>
          </a:xfrm>
          <a:prstGeom xmlns:a="http://schemas.openxmlformats.org/drawingml/2006/main" prst="rect">
            <a:avLst/>
          </a:prstGeom>
        </p:spPr>
      </p:pic>
      <p:sp>
        <p:nvSpPr>
          <p:cNvPr id="15" name="limits-p-9-0">
            <a:extLst xmlns:a="http://schemas.openxmlformats.org/drawingml/2006/main">
              <a:ext uri="{FF2B5EF4-FFF2-40B4-BE49-F238E27FC236}">
                <a16:creationId xmlns:a16="http://schemas.microsoft.com/office/drawing/2014/main" id="{109EC185-A416-444C-B143-4D2A0615B854}"/>
              </a:ext>
            </a:extLst>
          </p:cNvPr>
          <p:cNvSpPr>
            <a:spLocks xmlns:a="http://schemas.openxmlformats.org/drawingml/2006/main" noGrp="1"/>
          </p:cNvSpPr>
          <p:nvPr/>
        </p:nvSpPr>
        <p:spPr>
          <a:xfrm xmlns:a="http://schemas.openxmlformats.org/drawingml/2006/main">
            <a:off x="1676400" y="9358313"/>
            <a:ext cx="2527548"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lgn="l"/>
            <a:lvl1pPr algn="l">
              <a:defRPr/>
            </a:lvl1pPr>
            <a:lvl2pPr algn="l">
              <a:defRPr/>
            </a:lvl2pPr>
            <a:lvl3pPr algn="l">
              <a:defRPr/>
            </a:lvl3pPr>
            <a:lvl4pPr algn="l">
              <a:defRPr/>
            </a:lvl4pPr>
            <a:lvl5pPr algn="l">
              <a:defRPr/>
            </a:lvl5pPr>
            <a:lvl6pPr algn="l">
              <a:defRPr/>
            </a:lvl6pPr>
            <a:lvl7pPr algn="l">
              <a:defRPr/>
            </a:lvl7pPr>
            <a:lvl8pPr algn="l">
              <a:defRPr/>
            </a:lvl8pPr>
            <a:lvl9pPr algn="l">
              <a:defRPr/>
            </a:lvl9pPr>
          </a:lstStyle>
          <a:p xmlns:a="http://schemas.openxmlformats.org/drawingml/2006/main">
            <a:pPr algn="l"/>
            <a:r>
              <a:rPr sz="1800" b="0" i="0" u="none">
                <a:solidFill>
                  <a:srgbClr val="5E6472"/>
                </a:solidFill>
                <a:latin typeface="IBM Plex Sans"/>
                <a:ea typeface="IBM Plex Sans"/>
                <a:cs typeface="IBM Plex Sans"/>
              </a:rPr>
              <a:t>Appendix · honest limits</a:t>
            </a:r>
          </a:p>
        </p:txBody>
      </p:sp>
    </p:spTree>
    <p:extLst>
      <p:ext uri="{BB962C8B-B14F-4D97-AF65-F5344CB8AC3E}">
        <p14:creationId xmlns:p14="http://schemas.microsoft.com/office/powerpoint/2010/main" val="11415222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2026-10-29T22:56:54.9350000Z</dcterms:created>
  <dcterms:modified xsi:type="dcterms:W3CDTF">2026-10-29T22:56:54.9350000Z</dcterms:modified>
</coreProperties>
</file>